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8"/>
  </p:notesMasterIdLst>
  <p:sldIdLst>
    <p:sldId id="312" r:id="rId3"/>
    <p:sldId id="257" r:id="rId4"/>
    <p:sldId id="258" r:id="rId5"/>
    <p:sldId id="259" r:id="rId6"/>
    <p:sldId id="260" r:id="rId7"/>
    <p:sldId id="331" r:id="rId8"/>
    <p:sldId id="332" r:id="rId9"/>
    <p:sldId id="280" r:id="rId10"/>
    <p:sldId id="325" r:id="rId11"/>
    <p:sldId id="322" r:id="rId12"/>
    <p:sldId id="273" r:id="rId13"/>
    <p:sldId id="286" r:id="rId14"/>
    <p:sldId id="330" r:id="rId15"/>
    <p:sldId id="298" r:id="rId16"/>
    <p:sldId id="306" r:id="rId17"/>
    <p:sldId id="275" r:id="rId18"/>
    <p:sldId id="261" r:id="rId19"/>
    <p:sldId id="296" r:id="rId20"/>
    <p:sldId id="297" r:id="rId21"/>
    <p:sldId id="311" r:id="rId22"/>
    <p:sldId id="320" r:id="rId23"/>
    <p:sldId id="329" r:id="rId24"/>
    <p:sldId id="326" r:id="rId25"/>
    <p:sldId id="327" r:id="rId26"/>
    <p:sldId id="328"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e Morin" initials="CM" lastIdx="22" clrIdx="0">
    <p:extLst>
      <p:ext uri="{19B8F6BF-5375-455C-9EA6-DF929625EA0E}">
        <p15:presenceInfo xmlns:p15="http://schemas.microsoft.com/office/powerpoint/2012/main" userId="a433386b64a07e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E83"/>
    <a:srgbClr val="E6007E"/>
    <a:srgbClr val="95C11F"/>
    <a:srgbClr val="B9B9B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427" autoAdjust="0"/>
  </p:normalViewPr>
  <p:slideViewPr>
    <p:cSldViewPr snapToGrid="0">
      <p:cViewPr varScale="1">
        <p:scale>
          <a:sx n="90" d="100"/>
          <a:sy n="90" d="100"/>
        </p:scale>
        <p:origin x="224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FEDE7-77B3-4D94-AD1C-82AAD40D1786}" type="datetimeFigureOut">
              <a:rPr lang="fr-FR" smtClean="0"/>
              <a:t>06/05/2021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6263B-1F6A-4ABA-BD07-24A23F9D099A}" type="slidenum">
              <a:rPr lang="fr-FR" smtClean="0"/>
              <a:t>‹N°›</a:t>
            </a:fld>
            <a:endParaRPr lang="fr-FR"/>
          </a:p>
        </p:txBody>
      </p:sp>
    </p:spTree>
    <p:extLst>
      <p:ext uri="{BB962C8B-B14F-4D97-AF65-F5344CB8AC3E}">
        <p14:creationId xmlns:p14="http://schemas.microsoft.com/office/powerpoint/2010/main" val="1985790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ceHolder 1"/>
          <p:cNvSpPr>
            <a:spLocks noGrp="1"/>
          </p:cNvSpPr>
          <p:nvPr>
            <p:ph type="body"/>
          </p:nvPr>
        </p:nvSpPr>
        <p:spPr>
          <a:xfrm>
            <a:off x="709920" y="4861440"/>
            <a:ext cx="5679000" cy="4605120"/>
          </a:xfrm>
          <a:prstGeom prst="rect">
            <a:avLst/>
          </a:prstGeom>
        </p:spPr>
        <p:txBody>
          <a:bodyPr lIns="99000" tIns="49680" rIns="99000" bIns="49680"/>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En Nouvelle-Aquitaine, ce dispositif a été mis en place afin de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2000" dirty="0"/>
              <a:t>Proposer différents niveaux de pratique selon les besoins des bénéficiaires et donc les compétences des intervenants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2000" dirty="0"/>
              <a:t>Permettre aux médecins de pouvoir orienter le plus facilement possible leurs patients selon les besoins, caractéristiques de chacun</a:t>
            </a:r>
          </a:p>
          <a:p>
            <a:endParaRPr lang="fr-FR" sz="2000" b="0" strike="noStrike" spc="-1" dirty="0">
              <a:latin typeface="Arial"/>
            </a:endParaRPr>
          </a:p>
        </p:txBody>
      </p:sp>
      <p:sp>
        <p:nvSpPr>
          <p:cNvPr id="97" name="TextShape 2"/>
          <p:cNvSpPr txBox="1"/>
          <p:nvPr/>
        </p:nvSpPr>
        <p:spPr>
          <a:xfrm>
            <a:off x="4021200" y="9721080"/>
            <a:ext cx="3075840" cy="511200"/>
          </a:xfrm>
          <a:prstGeom prst="rect">
            <a:avLst/>
          </a:prstGeom>
          <a:noFill/>
          <a:ln>
            <a:noFill/>
          </a:ln>
        </p:spPr>
        <p:txBody>
          <a:bodyPr lIns="99000" tIns="49680" rIns="99000" bIns="4968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B34D64F-6859-48AE-A42D-CA922F8525CF}" type="slidenum">
              <a:rPr kumimoji="0" lang="fr-FR" sz="1300" b="0" i="0" u="none" strike="noStrike" kern="1200" cap="none" spc="-1" normalizeH="0" baseline="0" noProof="0">
                <a:ln>
                  <a:noFill/>
                </a:ln>
                <a:solidFill>
                  <a:srgbClr val="000000"/>
                </a:solidFill>
                <a:effectLst/>
                <a:uLnTx/>
                <a:uFillTx/>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300" b="0" i="0" u="none" strike="noStrike" kern="1200" cap="none" spc="-1" normalizeH="0" baseline="0" noProof="0">
              <a:ln>
                <a:noFill/>
              </a:ln>
              <a:solidFill>
                <a:prstClr val="black"/>
              </a:solidFill>
              <a:effectLst/>
              <a:uLnTx/>
              <a:uFillTx/>
              <a:latin typeface="Times New Roman"/>
            </a:endParaRPr>
          </a:p>
        </p:txBody>
      </p:sp>
    </p:spTree>
    <p:extLst>
      <p:ext uri="{BB962C8B-B14F-4D97-AF65-F5344CB8AC3E}">
        <p14:creationId xmlns:p14="http://schemas.microsoft.com/office/powerpoint/2010/main" val="415717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pPr>
            <a:r>
              <a:rPr lang="fr-FR" sz="1200" dirty="0">
                <a:solidFill>
                  <a:srgbClr val="2D2E83"/>
                </a:solidFill>
              </a:rPr>
              <a:t>Afin d’orienter votre patient pour une prise en charge adaptée, vous pouvez déterminer le profil du patient selon :</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fr-FR" sz="1200" b="1" dirty="0">
                <a:solidFill>
                  <a:srgbClr val="2D2E83"/>
                </a:solidFill>
              </a:rPr>
              <a:t>Les facteurs de risque cardio-vasculaire </a:t>
            </a:r>
            <a:r>
              <a:rPr lang="fr-FR" sz="1200" dirty="0">
                <a:solidFill>
                  <a:srgbClr val="2D2E83"/>
                </a:solidFill>
              </a:rPr>
              <a:t>(faible, modéré, élevé ou très élevé) </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fr-FR" sz="1200" b="1" dirty="0">
                <a:solidFill>
                  <a:srgbClr val="2D2E83"/>
                </a:solidFill>
              </a:rPr>
              <a:t>Le niveau de limitations fonctionnelles </a:t>
            </a:r>
            <a:r>
              <a:rPr lang="fr-FR" sz="1200" dirty="0">
                <a:solidFill>
                  <a:srgbClr val="2D2E83"/>
                </a:solidFill>
              </a:rPr>
              <a:t>(sans, minimes, modérées ou sévères)</a:t>
            </a:r>
          </a:p>
          <a:p>
            <a:pPr marL="342900" indent="-342900">
              <a:lnSpc>
                <a:spcPct val="150000"/>
              </a:lnSpc>
              <a:buFont typeface="Wingdings" panose="05000000000000000000" pitchFamily="2" charset="2"/>
              <a:buChar char="q"/>
            </a:pPr>
            <a:r>
              <a:rPr lang="fr-FR" sz="1200" b="1" dirty="0">
                <a:solidFill>
                  <a:srgbClr val="2D2E83"/>
                </a:solidFill>
              </a:rPr>
              <a:t>Le niveau d’activité physique et de sédentarité</a:t>
            </a:r>
          </a:p>
          <a:p>
            <a:pPr marL="0" indent="0">
              <a:lnSpc>
                <a:spcPct val="150000"/>
              </a:lnSpc>
              <a:buFont typeface="Wingdings" panose="05000000000000000000" pitchFamily="2" charset="2"/>
              <a:buNone/>
            </a:pPr>
            <a:r>
              <a:rPr lang="fr-FR" sz="1200" kern="1200" dirty="0">
                <a:solidFill>
                  <a:schemeClr val="tx1"/>
                </a:solidFill>
                <a:effectLst/>
                <a:latin typeface="+mn-lt"/>
                <a:ea typeface="+mn-ea"/>
                <a:cs typeface="+mn-cs"/>
              </a:rPr>
              <a:t>Selon le profil du patient obtenu, le médecin peut prescrire de l’activité physique de type déclic ou élan avec ou sans atelier passerelle </a:t>
            </a:r>
            <a:endParaRPr lang="fr-FR" sz="1200" b="1" dirty="0">
              <a:solidFill>
                <a:srgbClr val="2D2E83"/>
              </a:solidFill>
            </a:endParaRPr>
          </a:p>
          <a:p>
            <a:pPr>
              <a:lnSpc>
                <a:spcPct val="150000"/>
              </a:lnSpc>
            </a:pPr>
            <a:endParaRPr lang="fr-FR" sz="1200" dirty="0">
              <a:solidFill>
                <a:srgbClr val="2D2E83"/>
              </a:solidFill>
            </a:endParaRPr>
          </a:p>
          <a:p>
            <a:pPr>
              <a:lnSpc>
                <a:spcPct val="150000"/>
              </a:lnSpc>
            </a:pPr>
            <a:r>
              <a:rPr lang="fr-FR" sz="1200" dirty="0">
                <a:solidFill>
                  <a:srgbClr val="2D2E83"/>
                </a:solidFill>
              </a:rPr>
              <a:t>Par ex : une personne avec de faibles… </a:t>
            </a:r>
            <a:r>
              <a:rPr lang="fr-FR" sz="1200" dirty="0" err="1">
                <a:solidFill>
                  <a:srgbClr val="2D2E83"/>
                </a:solidFill>
              </a:rPr>
              <a:t>declic</a:t>
            </a:r>
            <a:r>
              <a:rPr lang="fr-FR" sz="1200" dirty="0">
                <a:solidFill>
                  <a:srgbClr val="2D2E83"/>
                </a:solidFill>
              </a:rPr>
              <a:t>…</a:t>
            </a:r>
          </a:p>
          <a:p>
            <a:pPr>
              <a:lnSpc>
                <a:spcPct val="150000"/>
              </a:lnSpc>
            </a:pPr>
            <a:endParaRPr lang="fr-FR" sz="1200" dirty="0">
              <a:solidFill>
                <a:srgbClr val="2D2E83"/>
              </a:solidFill>
            </a:endParaRPr>
          </a:p>
          <a:p>
            <a:pPr>
              <a:lnSpc>
                <a:spcPct val="150000"/>
              </a:lnSpc>
            </a:pPr>
            <a:endParaRPr lang="fr-FR" sz="1100" dirty="0">
              <a:solidFill>
                <a:srgbClr val="2D2E83"/>
              </a:solidFill>
              <a:cs typeface="Arial" pitchFamily="34" charset="0"/>
            </a:endParaRPr>
          </a:p>
        </p:txBody>
      </p:sp>
      <p:sp>
        <p:nvSpPr>
          <p:cNvPr id="4" name="Espace réservé du numéro de diapositive 3"/>
          <p:cNvSpPr>
            <a:spLocks noGrp="1"/>
          </p:cNvSpPr>
          <p:nvPr>
            <p:ph type="sldNum" sz="quarter" idx="5"/>
          </p:nvPr>
        </p:nvSpPr>
        <p:spPr/>
        <p:txBody>
          <a:bodyPr/>
          <a:lstStyle/>
          <a:p>
            <a:fld id="{2306263B-1F6A-4ABA-BD07-24A23F9D099A}" type="slidenum">
              <a:rPr lang="fr-FR" smtClean="0"/>
              <a:t>10</a:t>
            </a:fld>
            <a:endParaRPr lang="fr-FR"/>
          </a:p>
        </p:txBody>
      </p:sp>
    </p:spTree>
    <p:extLst>
      <p:ext uri="{BB962C8B-B14F-4D97-AF65-F5344CB8AC3E}">
        <p14:creationId xmlns:p14="http://schemas.microsoft.com/office/powerpoint/2010/main" val="3425141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CACI pas de restriction et non individualisé</a:t>
            </a:r>
          </a:p>
          <a:p>
            <a:r>
              <a:rPr lang="fr-FR" dirty="0"/>
              <a:t>En ce qui concerne la prescription, nous vous mettons un certain nombre d’outils à disposition</a:t>
            </a:r>
          </a:p>
          <a:p>
            <a:r>
              <a:rPr lang="fr-FR" dirty="0"/>
              <a:t>La prescription</a:t>
            </a:r>
          </a:p>
          <a:p>
            <a:endParaRPr lang="fr-FR" dirty="0"/>
          </a:p>
        </p:txBody>
      </p:sp>
      <p:sp>
        <p:nvSpPr>
          <p:cNvPr id="4" name="Espace réservé du numéro de diapositive 3"/>
          <p:cNvSpPr>
            <a:spLocks noGrp="1"/>
          </p:cNvSpPr>
          <p:nvPr>
            <p:ph type="sldNum" sz="quarter" idx="5"/>
          </p:nvPr>
        </p:nvSpPr>
        <p:spPr/>
        <p:txBody>
          <a:bodyPr/>
          <a:lstStyle/>
          <a:p>
            <a:fld id="{2306263B-1F6A-4ABA-BD07-24A23F9D099A}" type="slidenum">
              <a:rPr lang="fr-FR" smtClean="0"/>
              <a:t>11</a:t>
            </a:fld>
            <a:endParaRPr lang="fr-FR"/>
          </a:p>
        </p:txBody>
      </p:sp>
    </p:spTree>
    <p:extLst>
      <p:ext uri="{BB962C8B-B14F-4D97-AF65-F5344CB8AC3E}">
        <p14:creationId xmlns:p14="http://schemas.microsoft.com/office/powerpoint/2010/main" val="1023818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 outils a été créé en partenariat avec l’URPS des médecins libéraux.</a:t>
            </a:r>
          </a:p>
          <a:p>
            <a:r>
              <a:rPr lang="fr-FR" dirty="0"/>
              <a:t>Il essaye d’être complet et rapide.</a:t>
            </a:r>
          </a:p>
          <a:p>
            <a:r>
              <a:rPr lang="fr-FR" dirty="0"/>
              <a:t>D’autres outils sont mis à disposition : </a:t>
            </a:r>
          </a:p>
          <a:p>
            <a:r>
              <a:rPr lang="fr-FR" dirty="0"/>
              <a:t>Les livrets bénéficiaires</a:t>
            </a:r>
          </a:p>
          <a:p>
            <a:r>
              <a:rPr lang="fr-FR" dirty="0"/>
              <a:t>Les livrets prescripteurs</a:t>
            </a:r>
          </a:p>
          <a:p>
            <a:r>
              <a:rPr lang="fr-FR" dirty="0"/>
              <a:t>Les affiches</a:t>
            </a:r>
          </a:p>
          <a:p>
            <a:r>
              <a:rPr lang="fr-FR" dirty="0"/>
              <a:t>Tous ces outils sont à mis à disposition mais non obligatoire</a:t>
            </a:r>
          </a:p>
          <a:p>
            <a:endParaRPr lang="fr-FR" dirty="0"/>
          </a:p>
        </p:txBody>
      </p:sp>
      <p:sp>
        <p:nvSpPr>
          <p:cNvPr id="4" name="Espace réservé du numéro de diapositive 3"/>
          <p:cNvSpPr>
            <a:spLocks noGrp="1"/>
          </p:cNvSpPr>
          <p:nvPr>
            <p:ph type="sldNum" sz="quarter" idx="5"/>
          </p:nvPr>
        </p:nvSpPr>
        <p:spPr/>
        <p:txBody>
          <a:bodyPr/>
          <a:lstStyle/>
          <a:p>
            <a:fld id="{2306263B-1F6A-4ABA-BD07-24A23F9D099A}" type="slidenum">
              <a:rPr lang="fr-FR" smtClean="0"/>
              <a:t>12</a:t>
            </a:fld>
            <a:endParaRPr lang="fr-FR"/>
          </a:p>
        </p:txBody>
      </p:sp>
    </p:spTree>
    <p:extLst>
      <p:ext uri="{BB962C8B-B14F-4D97-AF65-F5344CB8AC3E}">
        <p14:creationId xmlns:p14="http://schemas.microsoft.com/office/powerpoint/2010/main" val="315440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306263B-1F6A-4ABA-BD07-24A23F9D099A}" type="slidenum">
              <a:rPr lang="fr-FR" smtClean="0"/>
              <a:t>13</a:t>
            </a:fld>
            <a:endParaRPr lang="fr-FR"/>
          </a:p>
        </p:txBody>
      </p:sp>
    </p:spTree>
    <p:extLst>
      <p:ext uri="{BB962C8B-B14F-4D97-AF65-F5344CB8AC3E}">
        <p14:creationId xmlns:p14="http://schemas.microsoft.com/office/powerpoint/2010/main" val="276953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Selon le profil du patient obtenu via l’évaluation médicale, le médecin prescrit de l’activité physique et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oriente lui-même le patient vers une structure identifiée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invite à contacter le coordonnateur PEPS, surtout si le patient ne montre qu’une motivation faible à la pratique d’AP.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 peut également conseiller la pratique en autonomie ou en structure classique si le profil du patient ne présente aucun risque cardiovasculaire ou de limitation fonctionnelle sans comportement sédentaire et inactivité importants.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 l’inverse, en cas de risque cardiovasculaire élevé ou de limitation fonctionnelle sévère, le prescripteur orientera exclusivement les patients vers les professionnels de santé.</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Avant la prescription, une </a:t>
            </a:r>
            <a:r>
              <a:rPr lang="fr-FR" sz="1200" kern="1200" dirty="0" err="1">
                <a:solidFill>
                  <a:schemeClr val="tx1"/>
                </a:solidFill>
                <a:effectLst/>
                <a:latin typeface="+mn-lt"/>
                <a:ea typeface="+mn-ea"/>
                <a:cs typeface="+mn-cs"/>
              </a:rPr>
              <a:t>evaluation</a:t>
            </a:r>
            <a:r>
              <a:rPr lang="fr-FR" sz="1200" kern="1200" dirty="0">
                <a:solidFill>
                  <a:schemeClr val="tx1"/>
                </a:solidFill>
                <a:effectLst/>
                <a:latin typeface="+mn-lt"/>
                <a:ea typeface="+mn-ea"/>
                <a:cs typeface="+mn-cs"/>
              </a:rPr>
              <a:t> complémentaire peut être demandé afin d’aider à l’orientation.</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306263B-1F6A-4ABA-BD07-24A23F9D099A}" type="slidenum">
              <a:rPr lang="fr-FR" smtClean="0"/>
              <a:t>14</a:t>
            </a:fld>
            <a:endParaRPr lang="fr-FR"/>
          </a:p>
        </p:txBody>
      </p:sp>
    </p:spTree>
    <p:extLst>
      <p:ext uri="{BB962C8B-B14F-4D97-AF65-F5344CB8AC3E}">
        <p14:creationId xmlns:p14="http://schemas.microsoft.com/office/powerpoint/2010/main" val="2869160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a:p>
            <a:r>
              <a:rPr lang="fr-FR" sz="1200" b="1" u="sng" kern="1200" dirty="0">
                <a:solidFill>
                  <a:schemeClr val="tx1"/>
                </a:solidFill>
                <a:effectLst/>
                <a:latin typeface="+mn-lt"/>
                <a:ea typeface="+mn-ea"/>
                <a:cs typeface="+mn-cs"/>
              </a:rPr>
              <a:t>Le rôle du coordonnateur dans le parcours du patient</a:t>
            </a:r>
            <a:endParaRPr lang="fr-FR" dirty="0"/>
          </a:p>
        </p:txBody>
      </p:sp>
      <p:sp>
        <p:nvSpPr>
          <p:cNvPr id="4" name="Espace réservé du numéro de diapositive 3"/>
          <p:cNvSpPr>
            <a:spLocks noGrp="1"/>
          </p:cNvSpPr>
          <p:nvPr>
            <p:ph type="sldNum" sz="quarter" idx="10"/>
          </p:nvPr>
        </p:nvSpPr>
        <p:spPr/>
        <p:txBody>
          <a:bodyPr/>
          <a:lstStyle/>
          <a:p>
            <a:fld id="{2306263B-1F6A-4ABA-BD07-24A23F9D099A}" type="slidenum">
              <a:rPr lang="fr-FR" smtClean="0"/>
              <a:t>15</a:t>
            </a:fld>
            <a:endParaRPr lang="fr-FR"/>
          </a:p>
        </p:txBody>
      </p:sp>
    </p:spTree>
    <p:extLst>
      <p:ext uri="{BB962C8B-B14F-4D97-AF65-F5344CB8AC3E}">
        <p14:creationId xmlns:p14="http://schemas.microsoft.com/office/powerpoint/2010/main" val="2098355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Une fois sa prescription en main, le bénéficiaire orienté par son médecin ou le coordonnateur territorial peut commencer une activité.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Selon son profil, 4 offres de pratique que nous allons détaillés juste après sont possibles : Passerelle, Elan, </a:t>
            </a:r>
            <a:r>
              <a:rPr lang="fr-FR" sz="1200" kern="1200" dirty="0" err="1">
                <a:solidFill>
                  <a:schemeClr val="tx1"/>
                </a:solidFill>
                <a:effectLst/>
                <a:latin typeface="+mn-lt"/>
                <a:ea typeface="+mn-ea"/>
                <a:cs typeface="+mn-cs"/>
              </a:rPr>
              <a:t>Declic</a:t>
            </a:r>
            <a:r>
              <a:rPr lang="fr-FR" sz="1200" kern="1200" dirty="0">
                <a:solidFill>
                  <a:schemeClr val="tx1"/>
                </a:solidFill>
                <a:effectLst/>
                <a:latin typeface="+mn-lt"/>
                <a:ea typeface="+mn-ea"/>
                <a:cs typeface="+mn-cs"/>
              </a:rPr>
              <a:t>, Classique répondant à différentes chartes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Toutes ces activités sont sur la plateforme avec la tarification…</a:t>
            </a:r>
          </a:p>
          <a:p>
            <a:endParaRPr lang="fr-FR" dirty="0"/>
          </a:p>
        </p:txBody>
      </p:sp>
      <p:sp>
        <p:nvSpPr>
          <p:cNvPr id="4" name="Espace réservé du numéro de diapositive 3"/>
          <p:cNvSpPr>
            <a:spLocks noGrp="1"/>
          </p:cNvSpPr>
          <p:nvPr>
            <p:ph type="sldNum" sz="quarter" idx="5"/>
          </p:nvPr>
        </p:nvSpPr>
        <p:spPr/>
        <p:txBody>
          <a:bodyPr/>
          <a:lstStyle/>
          <a:p>
            <a:fld id="{2306263B-1F6A-4ABA-BD07-24A23F9D099A}" type="slidenum">
              <a:rPr lang="fr-FR" smtClean="0"/>
              <a:t>16</a:t>
            </a:fld>
            <a:endParaRPr lang="fr-FR"/>
          </a:p>
        </p:txBody>
      </p:sp>
    </p:spTree>
    <p:extLst>
      <p:ext uri="{BB962C8B-B14F-4D97-AF65-F5344CB8AC3E}">
        <p14:creationId xmlns:p14="http://schemas.microsoft.com/office/powerpoint/2010/main" val="2983338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06263B-1F6A-4ABA-BD07-24A23F9D099A}" type="slidenum">
              <a:rPr lang="fr-FR" smtClean="0"/>
              <a:t>20</a:t>
            </a:fld>
            <a:endParaRPr lang="fr-FR"/>
          </a:p>
        </p:txBody>
      </p:sp>
    </p:spTree>
    <p:extLst>
      <p:ext uri="{BB962C8B-B14F-4D97-AF65-F5344CB8AC3E}">
        <p14:creationId xmlns:p14="http://schemas.microsoft.com/office/powerpoint/2010/main" val="3763955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Remerciement, questions et finir</a:t>
            </a:r>
            <a:r>
              <a:rPr lang="fr-FR" baseline="0" dirty="0"/>
              <a:t> sur le rappel du rôle du </a:t>
            </a:r>
            <a:r>
              <a:rPr lang="fr-FR" baseline="0" dirty="0" err="1"/>
              <a:t>coordo</a:t>
            </a:r>
            <a:r>
              <a:rPr lang="fr-FR" baseline="0" dirty="0"/>
              <a:t> auprès des médecins.</a:t>
            </a:r>
            <a:endParaRPr lang="fr-FR" dirty="0"/>
          </a:p>
        </p:txBody>
      </p:sp>
      <p:sp>
        <p:nvSpPr>
          <p:cNvPr id="4" name="Espace réservé du numéro de diapositive 3"/>
          <p:cNvSpPr>
            <a:spLocks noGrp="1"/>
          </p:cNvSpPr>
          <p:nvPr>
            <p:ph type="sldNum" sz="quarter" idx="10"/>
          </p:nvPr>
        </p:nvSpPr>
        <p:spPr/>
        <p:txBody>
          <a:bodyPr/>
          <a:lstStyle/>
          <a:p>
            <a:fld id="{2306263B-1F6A-4ABA-BD07-24A23F9D099A}" type="slidenum">
              <a:rPr lang="fr-FR" smtClean="0"/>
              <a:t>21</a:t>
            </a:fld>
            <a:endParaRPr lang="fr-FR"/>
          </a:p>
        </p:txBody>
      </p:sp>
    </p:spTree>
    <p:extLst>
      <p:ext uri="{BB962C8B-B14F-4D97-AF65-F5344CB8AC3E}">
        <p14:creationId xmlns:p14="http://schemas.microsoft.com/office/powerpoint/2010/main" val="106758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90616C5-4643-4479-B18C-DB328ADD545B}"/>
              </a:ext>
            </a:extLst>
          </p:cNvPr>
          <p:cNvSpPr>
            <a:spLocks noGrp="1" noChangeArrowheads="1"/>
          </p:cNvSpPr>
          <p:nvPr>
            <p:ph type="sldNum"/>
          </p:nvPr>
        </p:nvSpPr>
        <p:spPr>
          <a:ln/>
        </p:spPr>
        <p:txBody>
          <a:bodyPr/>
          <a:lstStyle/>
          <a:p>
            <a:fld id="{174AFEF6-38FC-4A4E-BCEF-D28A93A67E20}" type="slidenum">
              <a:rPr lang="fr-FR" altLang="fr-FR"/>
              <a:pPr/>
              <a:t>2</a:t>
            </a:fld>
            <a:endParaRPr lang="fr-FR" altLang="fr-FR"/>
          </a:p>
        </p:txBody>
      </p:sp>
      <p:sp>
        <p:nvSpPr>
          <p:cNvPr id="11265" name="Rectangle 1">
            <a:extLst>
              <a:ext uri="{FF2B5EF4-FFF2-40B4-BE49-F238E27FC236}">
                <a16:creationId xmlns="" xmlns:a16="http://schemas.microsoft.com/office/drawing/2014/main" id="{0A147AA7-F21A-4683-8E09-8EBBF0531AF9}"/>
              </a:ext>
            </a:extLst>
          </p:cNvPr>
          <p:cNvSpPr txBox="1">
            <a:spLocks noGrp="1" noRot="1" noChangeAspect="1" noChangeArrowheads="1"/>
          </p:cNvSpPr>
          <p:nvPr>
            <p:ph type="sldImg"/>
          </p:nvPr>
        </p:nvSpPr>
        <p:spPr bwMode="auto">
          <a:xfrm>
            <a:off x="1231900" y="849313"/>
            <a:ext cx="5584825" cy="4187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a:extLst>
              <a:ext uri="{FF2B5EF4-FFF2-40B4-BE49-F238E27FC236}">
                <a16:creationId xmlns="" xmlns:a16="http://schemas.microsoft.com/office/drawing/2014/main" id="{DB86E2DA-2744-4179-853A-830BB2237758}"/>
              </a:ext>
            </a:extLst>
          </p:cNvPr>
          <p:cNvSpPr txBox="1">
            <a:spLocks noGrp="1" noChangeArrowheads="1"/>
          </p:cNvSpPr>
          <p:nvPr>
            <p:ph type="body" idx="1"/>
          </p:nvPr>
        </p:nvSpPr>
        <p:spPr bwMode="auto">
          <a:xfrm>
            <a:off x="804863" y="5305425"/>
            <a:ext cx="6440487" cy="5026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59352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1E46069-16E5-4CCE-8180-DC37A3F916BD}"/>
              </a:ext>
            </a:extLst>
          </p:cNvPr>
          <p:cNvSpPr>
            <a:spLocks noGrp="1" noChangeArrowheads="1"/>
          </p:cNvSpPr>
          <p:nvPr>
            <p:ph type="sldNum"/>
          </p:nvPr>
        </p:nvSpPr>
        <p:spPr>
          <a:ln/>
        </p:spPr>
        <p:txBody>
          <a:bodyPr/>
          <a:lstStyle/>
          <a:p>
            <a:fld id="{CF806636-1DCC-4B44-BD31-99CE031A22AA}" type="slidenum">
              <a:rPr lang="fr-FR" altLang="fr-FR"/>
              <a:pPr/>
              <a:t>3</a:t>
            </a:fld>
            <a:endParaRPr lang="fr-FR" altLang="fr-FR"/>
          </a:p>
        </p:txBody>
      </p:sp>
      <p:sp>
        <p:nvSpPr>
          <p:cNvPr id="12289" name="Rectangle 1">
            <a:extLst>
              <a:ext uri="{FF2B5EF4-FFF2-40B4-BE49-F238E27FC236}">
                <a16:creationId xmlns="" xmlns:a16="http://schemas.microsoft.com/office/drawing/2014/main" id="{96708CD9-FC3A-4A19-9350-EE952A77FC3B}"/>
              </a:ext>
            </a:extLst>
          </p:cNvPr>
          <p:cNvSpPr txBox="1">
            <a:spLocks noGrp="1" noRot="1" noChangeAspect="1" noChangeArrowheads="1"/>
          </p:cNvSpPr>
          <p:nvPr>
            <p:ph type="sldImg"/>
          </p:nvPr>
        </p:nvSpPr>
        <p:spPr bwMode="auto">
          <a:xfrm>
            <a:off x="1231900" y="849313"/>
            <a:ext cx="5584825" cy="4187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a:extLst>
              <a:ext uri="{FF2B5EF4-FFF2-40B4-BE49-F238E27FC236}">
                <a16:creationId xmlns="" xmlns:a16="http://schemas.microsoft.com/office/drawing/2014/main" id="{469D6E73-6194-48DC-A765-CFF603A99D7A}"/>
              </a:ext>
            </a:extLst>
          </p:cNvPr>
          <p:cNvSpPr txBox="1">
            <a:spLocks noGrp="1" noChangeArrowheads="1"/>
          </p:cNvSpPr>
          <p:nvPr>
            <p:ph type="body" idx="1"/>
          </p:nvPr>
        </p:nvSpPr>
        <p:spPr bwMode="auto">
          <a:xfrm>
            <a:off x="804863" y="5305425"/>
            <a:ext cx="6440487" cy="5026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Tree>
    <p:extLst>
      <p:ext uri="{BB962C8B-B14F-4D97-AF65-F5344CB8AC3E}">
        <p14:creationId xmlns:p14="http://schemas.microsoft.com/office/powerpoint/2010/main" val="154505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 xmlns:a16="http://schemas.microsoft.com/office/drawing/2014/main" id="{A94F3B42-97AA-444C-8756-2961D460FCCA}"/>
              </a:ext>
            </a:extLst>
          </p:cNvPr>
          <p:cNvSpPr>
            <a:spLocks noGrp="1" noChangeArrowheads="1"/>
          </p:cNvSpPr>
          <p:nvPr>
            <p:ph type="sldNum"/>
          </p:nvPr>
        </p:nvSpPr>
        <p:spPr>
          <a:ln/>
        </p:spPr>
        <p:txBody>
          <a:bodyPr/>
          <a:lstStyle/>
          <a:p>
            <a:fld id="{751E234A-644D-46F6-9AB7-953BA42A9D0E}" type="slidenum">
              <a:rPr lang="fr-FR" altLang="fr-FR"/>
              <a:pPr/>
              <a:t>4</a:t>
            </a:fld>
            <a:endParaRPr lang="fr-FR" altLang="fr-FR"/>
          </a:p>
        </p:txBody>
      </p:sp>
      <p:sp>
        <p:nvSpPr>
          <p:cNvPr id="13313" name="Rectangle 1">
            <a:extLst>
              <a:ext uri="{FF2B5EF4-FFF2-40B4-BE49-F238E27FC236}">
                <a16:creationId xmlns="" xmlns:a16="http://schemas.microsoft.com/office/drawing/2014/main" id="{B1F70458-04EF-488C-9434-8C1161112189}"/>
              </a:ext>
            </a:extLst>
          </p:cNvPr>
          <p:cNvSpPr txBox="1">
            <a:spLocks noGrp="1" noRot="1" noChangeAspect="1" noChangeArrowheads="1"/>
          </p:cNvSpPr>
          <p:nvPr>
            <p:ph type="sldImg"/>
          </p:nvPr>
        </p:nvSpPr>
        <p:spPr bwMode="auto">
          <a:xfrm>
            <a:off x="1106488" y="801688"/>
            <a:ext cx="5345112" cy="4008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a:extLst>
              <a:ext uri="{FF2B5EF4-FFF2-40B4-BE49-F238E27FC236}">
                <a16:creationId xmlns="" xmlns:a16="http://schemas.microsoft.com/office/drawing/2014/main" id="{056D5BE5-9546-47E5-A098-02A513AF751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13315" name="Text Box 3">
            <a:extLst>
              <a:ext uri="{FF2B5EF4-FFF2-40B4-BE49-F238E27FC236}">
                <a16:creationId xmlns="" xmlns:a16="http://schemas.microsoft.com/office/drawing/2014/main" id="{9702BE3E-FFB3-49C5-87D9-242F8F983A80}"/>
              </a:ext>
            </a:extLst>
          </p:cNvPr>
          <p:cNvSpPr txBox="1">
            <a:spLocks noChangeArrowheads="1"/>
          </p:cNvSpPr>
          <p:nvPr/>
        </p:nvSpPr>
        <p:spPr bwMode="auto">
          <a:xfrm>
            <a:off x="4281488" y="10155238"/>
            <a:ext cx="32750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49680" rIns="99000" bIns="4968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pPr>
            <a:fld id="{B1A65050-A616-4E34-81C8-88A405549151}" type="slidenum">
              <a:rPr lang="fr-FR" altLang="fr-FR" sz="1300">
                <a:latin typeface="+mn-lt" charset="0"/>
                <a:cs typeface="+mn-ea" charset="0"/>
              </a:rPr>
              <a:pPr algn="r" hangingPunct="1">
                <a:lnSpc>
                  <a:spcPct val="100000"/>
                </a:lnSpc>
              </a:pPr>
              <a:t>4</a:t>
            </a:fld>
            <a:endParaRPr lang="fr-FR" altLang="fr-FR" sz="1300">
              <a:latin typeface="+mn-lt" charset="0"/>
              <a:cs typeface="+mn-ea" charset="0"/>
            </a:endParaRPr>
          </a:p>
        </p:txBody>
      </p:sp>
    </p:spTree>
    <p:extLst>
      <p:ext uri="{BB962C8B-B14F-4D97-AF65-F5344CB8AC3E}">
        <p14:creationId xmlns:p14="http://schemas.microsoft.com/office/powerpoint/2010/main" val="205421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ED4FAB8-E07F-43AA-A1A2-9929A327C450}"/>
              </a:ext>
            </a:extLst>
          </p:cNvPr>
          <p:cNvSpPr>
            <a:spLocks noGrp="1" noChangeArrowheads="1"/>
          </p:cNvSpPr>
          <p:nvPr>
            <p:ph type="sldNum"/>
          </p:nvPr>
        </p:nvSpPr>
        <p:spPr>
          <a:ln/>
        </p:spPr>
        <p:txBody>
          <a:bodyPr/>
          <a:lstStyle/>
          <a:p>
            <a:fld id="{4D0521A3-D7BA-4959-B959-6483CF63170F}" type="slidenum">
              <a:rPr lang="fr-FR" altLang="fr-FR"/>
              <a:pPr/>
              <a:t>5</a:t>
            </a:fld>
            <a:endParaRPr lang="fr-FR" altLang="fr-FR"/>
          </a:p>
        </p:txBody>
      </p:sp>
      <p:sp>
        <p:nvSpPr>
          <p:cNvPr id="14337" name="Rectangle 1">
            <a:extLst>
              <a:ext uri="{FF2B5EF4-FFF2-40B4-BE49-F238E27FC236}">
                <a16:creationId xmlns="" xmlns:a16="http://schemas.microsoft.com/office/drawing/2014/main" id="{5E7ED191-EE0A-4930-B3ED-AB6506190862}"/>
              </a:ext>
            </a:extLst>
          </p:cNvPr>
          <p:cNvSpPr txBox="1">
            <a:spLocks noGrp="1" noRot="1" noChangeAspect="1" noChangeArrowheads="1"/>
          </p:cNvSpPr>
          <p:nvPr>
            <p:ph type="sldImg"/>
          </p:nvPr>
        </p:nvSpPr>
        <p:spPr bwMode="auto">
          <a:xfrm>
            <a:off x="1231900" y="849313"/>
            <a:ext cx="5584825" cy="4187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 xmlns:a16="http://schemas.microsoft.com/office/drawing/2014/main" id="{6EF2F713-63BC-4BD9-9D49-5E7FF0C0F0F8}"/>
              </a:ext>
            </a:extLst>
          </p:cNvPr>
          <p:cNvSpPr txBox="1">
            <a:spLocks noGrp="1" noChangeArrowheads="1"/>
          </p:cNvSpPr>
          <p:nvPr>
            <p:ph type="body" idx="1"/>
          </p:nvPr>
        </p:nvSpPr>
        <p:spPr bwMode="auto">
          <a:xfrm>
            <a:off x="804863" y="5305425"/>
            <a:ext cx="6440487" cy="5026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50055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3369F9B-F6DE-421E-9B61-162204DE4201}"/>
              </a:ext>
            </a:extLst>
          </p:cNvPr>
          <p:cNvSpPr>
            <a:spLocks noGrp="1" noChangeArrowheads="1"/>
          </p:cNvSpPr>
          <p:nvPr>
            <p:ph type="sldNum"/>
          </p:nvPr>
        </p:nvSpPr>
        <p:spPr>
          <a:ln/>
        </p:spPr>
        <p:txBody>
          <a:bodyPr/>
          <a:lstStyle/>
          <a:p>
            <a:fld id="{421CD909-5BCE-4759-8356-4F92C332F6EE}" type="slidenum">
              <a:rPr lang="fr-FR" altLang="fr-FR"/>
              <a:pPr/>
              <a:t>6</a:t>
            </a:fld>
            <a:endParaRPr lang="fr-FR" altLang="fr-FR"/>
          </a:p>
        </p:txBody>
      </p:sp>
      <p:sp>
        <p:nvSpPr>
          <p:cNvPr id="15361" name="Rectangle 1">
            <a:extLst>
              <a:ext uri="{FF2B5EF4-FFF2-40B4-BE49-F238E27FC236}">
                <a16:creationId xmlns="" xmlns:a16="http://schemas.microsoft.com/office/drawing/2014/main" id="{B397676E-E293-441C-BA84-C81F204B4B1B}"/>
              </a:ext>
            </a:extLst>
          </p:cNvPr>
          <p:cNvSpPr txBox="1">
            <a:spLocks noGrp="1" noRot="1" noChangeAspect="1" noChangeArrowheads="1"/>
          </p:cNvSpPr>
          <p:nvPr>
            <p:ph type="sldImg"/>
          </p:nvPr>
        </p:nvSpPr>
        <p:spPr bwMode="auto">
          <a:xfrm>
            <a:off x="1231900" y="849313"/>
            <a:ext cx="5584825" cy="4187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a:extLst>
              <a:ext uri="{FF2B5EF4-FFF2-40B4-BE49-F238E27FC236}">
                <a16:creationId xmlns="" xmlns:a16="http://schemas.microsoft.com/office/drawing/2014/main" id="{A0B64B16-C245-4BEF-AE6C-6159BA83D111}"/>
              </a:ext>
            </a:extLst>
          </p:cNvPr>
          <p:cNvSpPr txBox="1">
            <a:spLocks noGrp="1" noChangeArrowheads="1"/>
          </p:cNvSpPr>
          <p:nvPr>
            <p:ph type="body" idx="1"/>
          </p:nvPr>
        </p:nvSpPr>
        <p:spPr bwMode="auto">
          <a:xfrm>
            <a:off x="804863" y="5305425"/>
            <a:ext cx="6440487" cy="5026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5004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ceHolder 1"/>
          <p:cNvSpPr>
            <a:spLocks noGrp="1"/>
          </p:cNvSpPr>
          <p:nvPr>
            <p:ph type="body"/>
          </p:nvPr>
        </p:nvSpPr>
        <p:spPr>
          <a:xfrm>
            <a:off x="709920" y="4861440"/>
            <a:ext cx="5679000" cy="4605120"/>
          </a:xfrm>
          <a:prstGeom prst="rect">
            <a:avLst/>
          </a:prstGeom>
        </p:spPr>
        <p:txBody>
          <a:bodyPr lIns="99000" tIns="49680" rIns="99000" bIns="49680"/>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En Nouvelle-Aquitaine, ce dispositif a été mis en place afin de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2000" dirty="0"/>
              <a:t>Proposer différents niveaux de pratique selon les besoins des bénéficiaires et donc les compétences des intervenants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2000" dirty="0"/>
              <a:t>Permettre aux médecins de pouvoir orienter le plus facilement possible leurs patients selon les besoins, caractéristiques de chacun</a:t>
            </a:r>
          </a:p>
          <a:p>
            <a:endParaRPr lang="fr-FR" sz="2000" b="0" strike="noStrike" spc="-1" dirty="0">
              <a:latin typeface="Arial"/>
            </a:endParaRPr>
          </a:p>
        </p:txBody>
      </p:sp>
      <p:sp>
        <p:nvSpPr>
          <p:cNvPr id="97" name="TextShape 2"/>
          <p:cNvSpPr txBox="1"/>
          <p:nvPr/>
        </p:nvSpPr>
        <p:spPr>
          <a:xfrm>
            <a:off x="4021200" y="9721080"/>
            <a:ext cx="3075840" cy="511200"/>
          </a:xfrm>
          <a:prstGeom prst="rect">
            <a:avLst/>
          </a:prstGeom>
          <a:noFill/>
          <a:ln>
            <a:noFill/>
          </a:ln>
        </p:spPr>
        <p:txBody>
          <a:bodyPr lIns="99000" tIns="49680" rIns="99000" bIns="4968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B34D64F-6859-48AE-A42D-CA922F8525CF}" type="slidenum">
              <a:rPr kumimoji="0" lang="fr-FR" sz="1300" b="0" i="0" u="none" strike="noStrike" kern="1200" cap="none" spc="-1" normalizeH="0" baseline="0" noProof="0">
                <a:ln>
                  <a:noFill/>
                </a:ln>
                <a:solidFill>
                  <a:srgbClr val="000000"/>
                </a:solidFill>
                <a:effectLst/>
                <a:uLnTx/>
                <a:uFillTx/>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300" b="0" i="0" u="none" strike="noStrike" kern="1200" cap="none" spc="-1" normalizeH="0" baseline="0" noProof="0">
              <a:ln>
                <a:noFill/>
              </a:ln>
              <a:solidFill>
                <a:prstClr val="black"/>
              </a:solidFill>
              <a:effectLst/>
              <a:uLnTx/>
              <a:uFillTx/>
              <a:latin typeface="Times New Roman"/>
            </a:endParaRPr>
          </a:p>
        </p:txBody>
      </p:sp>
    </p:spTree>
    <p:extLst>
      <p:ext uri="{BB962C8B-B14F-4D97-AF65-F5344CB8AC3E}">
        <p14:creationId xmlns:p14="http://schemas.microsoft.com/office/powerpoint/2010/main" val="342970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dispositif PEPS vise un public plus large que la loi en touchant les personne en ALD mais également toute personne porteuse d’une pathologie chronique et les personnes sédentaires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306263B-1F6A-4ABA-BD07-24A23F9D099A}" type="slidenum">
              <a:rPr lang="fr-FR" smtClean="0"/>
              <a:t>8</a:t>
            </a:fld>
            <a:endParaRPr lang="fr-FR"/>
          </a:p>
        </p:txBody>
      </p:sp>
    </p:spTree>
    <p:extLst>
      <p:ext uri="{BB962C8B-B14F-4D97-AF65-F5344CB8AC3E}">
        <p14:creationId xmlns:p14="http://schemas.microsoft.com/office/powerpoint/2010/main" val="3389622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Description brève du schéma, plus en détail par la suite</a:t>
            </a:r>
          </a:p>
          <a:p>
            <a:endParaRPr lang="fr-FR" dirty="0"/>
          </a:p>
        </p:txBody>
      </p:sp>
      <p:sp>
        <p:nvSpPr>
          <p:cNvPr id="4" name="Espace réservé du numéro de diapositive 3"/>
          <p:cNvSpPr>
            <a:spLocks noGrp="1"/>
          </p:cNvSpPr>
          <p:nvPr>
            <p:ph type="sldNum" sz="quarter" idx="5"/>
          </p:nvPr>
        </p:nvSpPr>
        <p:spPr/>
        <p:txBody>
          <a:bodyPr/>
          <a:lstStyle/>
          <a:p>
            <a:fld id="{2306263B-1F6A-4ABA-BD07-24A23F9D099A}" type="slidenum">
              <a:rPr lang="fr-FR" smtClean="0"/>
              <a:t>9</a:t>
            </a:fld>
            <a:endParaRPr lang="fr-FR"/>
          </a:p>
        </p:txBody>
      </p:sp>
    </p:spTree>
    <p:extLst>
      <p:ext uri="{BB962C8B-B14F-4D97-AF65-F5344CB8AC3E}">
        <p14:creationId xmlns:p14="http://schemas.microsoft.com/office/powerpoint/2010/main" val="257795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36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extLst>
      <p:ext uri="{BB962C8B-B14F-4D97-AF65-F5344CB8AC3E}">
        <p14:creationId xmlns:p14="http://schemas.microsoft.com/office/powerpoint/2010/main" val="387918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extLst>
      <p:ext uri="{BB962C8B-B14F-4D97-AF65-F5344CB8AC3E}">
        <p14:creationId xmlns:p14="http://schemas.microsoft.com/office/powerpoint/2010/main" val="456816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8" name="PlaceHolder 5"/>
          <p:cNvSpPr>
            <a:spLocks noGrp="1"/>
          </p:cNvSpPr>
          <p:nvPr>
            <p:ph type="body"/>
          </p:nvPr>
        </p:nvSpPr>
        <p:spPr>
          <a:xfrm>
            <a:off x="602208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40" name="PlaceHolder 7"/>
          <p:cNvSpPr>
            <a:spLocks noGrp="1"/>
          </p:cNvSpPr>
          <p:nvPr>
            <p:ph type="body"/>
          </p:nvPr>
        </p:nvSpPr>
        <p:spPr>
          <a:xfrm>
            <a:off x="45720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extLst>
      <p:ext uri="{BB962C8B-B14F-4D97-AF65-F5344CB8AC3E}">
        <p14:creationId xmlns:p14="http://schemas.microsoft.com/office/powerpoint/2010/main" val="256121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497D873-57BA-44EE-946D-0EC016A30A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1C25B459-1AD7-4F44-A395-0C621378F84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3DE68D1A-A2A2-4A44-AAB3-84488FCAC4D4}"/>
              </a:ext>
            </a:extLst>
          </p:cNvPr>
          <p:cNvSpPr>
            <a:spLocks noGrp="1"/>
          </p:cNvSpPr>
          <p:nvPr>
            <p:ph type="dt" idx="10"/>
          </p:nvPr>
        </p:nvSpPr>
        <p:spPr/>
        <p:txBody>
          <a:bodyPr/>
          <a:lstStyle>
            <a:lvl1pPr>
              <a:defRPr/>
            </a:lvl1pPr>
          </a:lstStyle>
          <a:p>
            <a:r>
              <a:rPr lang="fr-FR" altLang="fr-FR"/>
              <a:t>23/11/2020</a:t>
            </a:r>
          </a:p>
        </p:txBody>
      </p:sp>
      <p:sp>
        <p:nvSpPr>
          <p:cNvPr id="5" name="Espace réservé du numéro de diapositive 4">
            <a:extLst>
              <a:ext uri="{FF2B5EF4-FFF2-40B4-BE49-F238E27FC236}">
                <a16:creationId xmlns="" xmlns:a16="http://schemas.microsoft.com/office/drawing/2014/main" id="{6BF2B733-632D-4BD0-98B1-90CFC384807B}"/>
              </a:ext>
            </a:extLst>
          </p:cNvPr>
          <p:cNvSpPr>
            <a:spLocks noGrp="1"/>
          </p:cNvSpPr>
          <p:nvPr>
            <p:ph type="sldNum" idx="11"/>
          </p:nvPr>
        </p:nvSpPr>
        <p:spPr/>
        <p:txBody>
          <a:bodyPr/>
          <a:lstStyle>
            <a:lvl1pPr>
              <a:defRPr/>
            </a:lvl1pPr>
          </a:lstStyle>
          <a:p>
            <a:fld id="{81B81463-B2AE-49C2-B9E2-60A588C0F683}" type="slidenum">
              <a:rPr lang="fr-FR" altLang="fr-FR"/>
              <a:pPr/>
              <a:t>‹N°›</a:t>
            </a:fld>
            <a:endParaRPr lang="fr-FR" altLang="fr-FR"/>
          </a:p>
        </p:txBody>
      </p:sp>
    </p:spTree>
    <p:extLst>
      <p:ext uri="{BB962C8B-B14F-4D97-AF65-F5344CB8AC3E}">
        <p14:creationId xmlns:p14="http://schemas.microsoft.com/office/powerpoint/2010/main" val="1442731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FB41446-11E5-4E0C-9D19-33285F55C87B}" type="datetimeFigureOut">
              <a:rPr lang="fr-FR" smtClean="0"/>
              <a:pPr/>
              <a:t>06/05/2021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CDCAF0-CC59-4216-A23D-78B4A1F5B574}" type="slidenum">
              <a:rPr lang="fr-FR" smtClean="0"/>
              <a:pPr/>
              <a:t>‹N°›</a:t>
            </a:fld>
            <a:endParaRPr lang="fr-FR"/>
          </a:p>
        </p:txBody>
      </p:sp>
    </p:spTree>
    <p:extLst>
      <p:ext uri="{BB962C8B-B14F-4D97-AF65-F5344CB8AC3E}">
        <p14:creationId xmlns:p14="http://schemas.microsoft.com/office/powerpoint/2010/main" val="3742515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B41446-11E5-4E0C-9D19-33285F55C87B}" type="datetimeFigureOut">
              <a:rPr lang="fr-FR" smtClean="0"/>
              <a:pPr/>
              <a:t>06/05/2021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CDCAF0-CC59-4216-A23D-78B4A1F5B574}" type="slidenum">
              <a:rPr lang="fr-FR" smtClean="0"/>
              <a:pPr/>
              <a:t>‹N°›</a:t>
            </a:fld>
            <a:endParaRPr lang="fr-FR"/>
          </a:p>
        </p:txBody>
      </p:sp>
    </p:spTree>
    <p:extLst>
      <p:ext uri="{BB962C8B-B14F-4D97-AF65-F5344CB8AC3E}">
        <p14:creationId xmlns:p14="http://schemas.microsoft.com/office/powerpoint/2010/main" val="36728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FB41446-11E5-4E0C-9D19-33285F55C87B}" type="datetimeFigureOut">
              <a:rPr lang="fr-FR" smtClean="0"/>
              <a:pPr/>
              <a:t>06/05/2021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CDCAF0-CC59-4216-A23D-78B4A1F5B574}" type="slidenum">
              <a:rPr lang="fr-FR" smtClean="0"/>
              <a:pPr/>
              <a:t>‹N°›</a:t>
            </a:fld>
            <a:endParaRPr lang="fr-FR"/>
          </a:p>
        </p:txBody>
      </p:sp>
    </p:spTree>
    <p:extLst>
      <p:ext uri="{BB962C8B-B14F-4D97-AF65-F5344CB8AC3E}">
        <p14:creationId xmlns:p14="http://schemas.microsoft.com/office/powerpoint/2010/main" val="845952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FB41446-11E5-4E0C-9D19-33285F55C87B}" type="datetimeFigureOut">
              <a:rPr lang="fr-FR" smtClean="0"/>
              <a:pPr/>
              <a:t>06/05/2021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FCDCAF0-CC59-4216-A23D-78B4A1F5B574}" type="slidenum">
              <a:rPr lang="fr-FR" smtClean="0"/>
              <a:pPr/>
              <a:t>‹N°›</a:t>
            </a:fld>
            <a:endParaRPr lang="fr-FR"/>
          </a:p>
        </p:txBody>
      </p:sp>
    </p:spTree>
    <p:extLst>
      <p:ext uri="{BB962C8B-B14F-4D97-AF65-F5344CB8AC3E}">
        <p14:creationId xmlns:p14="http://schemas.microsoft.com/office/powerpoint/2010/main" val="3402143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FB41446-11E5-4E0C-9D19-33285F55C87B}" type="datetimeFigureOut">
              <a:rPr lang="fr-FR" smtClean="0"/>
              <a:pPr/>
              <a:t>06/05/2021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FCDCAF0-CC59-4216-A23D-78B4A1F5B574}" type="slidenum">
              <a:rPr lang="fr-FR" smtClean="0"/>
              <a:pPr/>
              <a:t>‹N°›</a:t>
            </a:fld>
            <a:endParaRPr lang="fr-FR"/>
          </a:p>
        </p:txBody>
      </p:sp>
    </p:spTree>
    <p:extLst>
      <p:ext uri="{BB962C8B-B14F-4D97-AF65-F5344CB8AC3E}">
        <p14:creationId xmlns:p14="http://schemas.microsoft.com/office/powerpoint/2010/main" val="3423681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FB41446-11E5-4E0C-9D19-33285F55C87B}" type="datetimeFigureOut">
              <a:rPr lang="fr-FR" smtClean="0"/>
              <a:pPr/>
              <a:t>06/05/2021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FCDCAF0-CC59-4216-A23D-78B4A1F5B574}" type="slidenum">
              <a:rPr lang="fr-FR" smtClean="0"/>
              <a:pPr/>
              <a:t>‹N°›</a:t>
            </a:fld>
            <a:endParaRPr lang="fr-FR"/>
          </a:p>
        </p:txBody>
      </p:sp>
    </p:spTree>
    <p:extLst>
      <p:ext uri="{BB962C8B-B14F-4D97-AF65-F5344CB8AC3E}">
        <p14:creationId xmlns:p14="http://schemas.microsoft.com/office/powerpoint/2010/main" val="19059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3255832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41446-11E5-4E0C-9D19-33285F55C87B}" type="datetimeFigureOut">
              <a:rPr lang="fr-FR" smtClean="0"/>
              <a:pPr/>
              <a:t>06/05/2021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FCDCAF0-CC59-4216-A23D-78B4A1F5B574}" type="slidenum">
              <a:rPr lang="fr-FR" smtClean="0"/>
              <a:pPr/>
              <a:t>‹N°›</a:t>
            </a:fld>
            <a:endParaRPr lang="fr-FR"/>
          </a:p>
        </p:txBody>
      </p:sp>
    </p:spTree>
    <p:extLst>
      <p:ext uri="{BB962C8B-B14F-4D97-AF65-F5344CB8AC3E}">
        <p14:creationId xmlns:p14="http://schemas.microsoft.com/office/powerpoint/2010/main" val="567950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FB41446-11E5-4E0C-9D19-33285F55C87B}" type="datetimeFigureOut">
              <a:rPr lang="fr-FR" smtClean="0"/>
              <a:pPr/>
              <a:t>06/05/2021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FCDCAF0-CC59-4216-A23D-78B4A1F5B574}" type="slidenum">
              <a:rPr lang="fr-FR" smtClean="0"/>
              <a:pPr/>
              <a:t>‹N°›</a:t>
            </a:fld>
            <a:endParaRPr lang="fr-FR"/>
          </a:p>
        </p:txBody>
      </p:sp>
    </p:spTree>
    <p:extLst>
      <p:ext uri="{BB962C8B-B14F-4D97-AF65-F5344CB8AC3E}">
        <p14:creationId xmlns:p14="http://schemas.microsoft.com/office/powerpoint/2010/main" val="1053129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FB41446-11E5-4E0C-9D19-33285F55C87B}" type="datetimeFigureOut">
              <a:rPr lang="fr-FR" smtClean="0"/>
              <a:pPr/>
              <a:t>06/05/2021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FCDCAF0-CC59-4216-A23D-78B4A1F5B574}" type="slidenum">
              <a:rPr lang="fr-FR" smtClean="0"/>
              <a:pPr/>
              <a:t>‹N°›</a:t>
            </a:fld>
            <a:endParaRPr lang="fr-FR"/>
          </a:p>
        </p:txBody>
      </p:sp>
    </p:spTree>
    <p:extLst>
      <p:ext uri="{BB962C8B-B14F-4D97-AF65-F5344CB8AC3E}">
        <p14:creationId xmlns:p14="http://schemas.microsoft.com/office/powerpoint/2010/main" val="1268616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B41446-11E5-4E0C-9D19-33285F55C87B}" type="datetimeFigureOut">
              <a:rPr lang="fr-FR" smtClean="0"/>
              <a:pPr/>
              <a:t>06/05/2021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CDCAF0-CC59-4216-A23D-78B4A1F5B574}" type="slidenum">
              <a:rPr lang="fr-FR" smtClean="0"/>
              <a:pPr/>
              <a:t>‹N°›</a:t>
            </a:fld>
            <a:endParaRPr lang="fr-FR"/>
          </a:p>
        </p:txBody>
      </p:sp>
    </p:spTree>
    <p:extLst>
      <p:ext uri="{BB962C8B-B14F-4D97-AF65-F5344CB8AC3E}">
        <p14:creationId xmlns:p14="http://schemas.microsoft.com/office/powerpoint/2010/main" val="1523213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B41446-11E5-4E0C-9D19-33285F55C87B}" type="datetimeFigureOut">
              <a:rPr lang="fr-FR" smtClean="0"/>
              <a:pPr/>
              <a:t>06/05/2021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CDCAF0-CC59-4216-A23D-78B4A1F5B574}" type="slidenum">
              <a:rPr lang="fr-FR" smtClean="0"/>
              <a:pPr/>
              <a:t>‹N°›</a:t>
            </a:fld>
            <a:endParaRPr lang="fr-FR"/>
          </a:p>
        </p:txBody>
      </p:sp>
    </p:spTree>
    <p:extLst>
      <p:ext uri="{BB962C8B-B14F-4D97-AF65-F5344CB8AC3E}">
        <p14:creationId xmlns:p14="http://schemas.microsoft.com/office/powerpoint/2010/main" val="245999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fr-FR" sz="3200" b="0" strike="noStrike" spc="-1">
              <a:solidFill>
                <a:srgbClr val="000000"/>
              </a:solidFill>
              <a:latin typeface="Calibri"/>
            </a:endParaRPr>
          </a:p>
        </p:txBody>
      </p:sp>
    </p:spTree>
    <p:extLst>
      <p:ext uri="{BB962C8B-B14F-4D97-AF65-F5344CB8AC3E}">
        <p14:creationId xmlns:p14="http://schemas.microsoft.com/office/powerpoint/2010/main" val="45010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Tree>
    <p:extLst>
      <p:ext uri="{BB962C8B-B14F-4D97-AF65-F5344CB8AC3E}">
        <p14:creationId xmlns:p14="http://schemas.microsoft.com/office/powerpoint/2010/main" val="23024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Tree>
    <p:extLst>
      <p:ext uri="{BB962C8B-B14F-4D97-AF65-F5344CB8AC3E}">
        <p14:creationId xmlns:p14="http://schemas.microsoft.com/office/powerpoint/2010/main" val="59428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265004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Tree>
    <p:extLst>
      <p:ext uri="{BB962C8B-B14F-4D97-AF65-F5344CB8AC3E}">
        <p14:creationId xmlns:p14="http://schemas.microsoft.com/office/powerpoint/2010/main" val="37133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extLst>
      <p:ext uri="{BB962C8B-B14F-4D97-AF65-F5344CB8AC3E}">
        <p14:creationId xmlns:p14="http://schemas.microsoft.com/office/powerpoint/2010/main" val="300375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extLst>
      <p:ext uri="{BB962C8B-B14F-4D97-AF65-F5344CB8AC3E}">
        <p14:creationId xmlns:p14="http://schemas.microsoft.com/office/powerpoint/2010/main" val="45665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fr-FR" sz="4400" b="0" strike="noStrike" spc="-1">
                <a:solidFill>
                  <a:srgbClr val="000000"/>
                </a:solidFill>
                <a:latin typeface="Calibri"/>
              </a:rPr>
              <a:t>Modifiez le style du titre</a:t>
            </a:r>
          </a:p>
        </p:txBody>
      </p:sp>
      <p:sp>
        <p:nvSpPr>
          <p:cNvPr id="6" name="PlaceHolder 2"/>
          <p:cNvSpPr>
            <a:spLocks noGrp="1"/>
          </p:cNvSpPr>
          <p:nvPr>
            <p:ph type="body"/>
          </p:nvPr>
        </p:nvSpPr>
        <p:spPr>
          <a:xfrm>
            <a:off x="457200" y="1600200"/>
            <a:ext cx="8229240" cy="4525560"/>
          </a:xfrm>
          <a:prstGeom prst="rect">
            <a:avLst/>
          </a:prstGeom>
        </p:spPr>
        <p:txBody>
          <a:bodyPr/>
          <a:lstStyle/>
          <a:p>
            <a:pPr marL="343080" indent="-342720">
              <a:lnSpc>
                <a:spcPct val="100000"/>
              </a:lnSpc>
              <a:spcBef>
                <a:spcPts val="641"/>
              </a:spcBef>
              <a:buClr>
                <a:srgbClr val="000000"/>
              </a:buClr>
              <a:buFont typeface="Arial"/>
              <a:buChar char="•"/>
            </a:pPr>
            <a:r>
              <a:rPr lang="fr-FR" sz="3200" b="0" strike="noStrike" spc="-1">
                <a:solidFill>
                  <a:srgbClr val="000000"/>
                </a:solidFill>
                <a:latin typeface="Calibri"/>
              </a:rPr>
              <a:t>Modifiez les styles du texte du masque</a:t>
            </a:r>
          </a:p>
          <a:p>
            <a:pPr marL="743021" lvl="1" indent="-285473">
              <a:lnSpc>
                <a:spcPct val="100000"/>
              </a:lnSpc>
              <a:spcBef>
                <a:spcPts val="561"/>
              </a:spcBef>
              <a:buClr>
                <a:srgbClr val="000000"/>
              </a:buClr>
              <a:buFont typeface="Arial"/>
              <a:buChar char="–"/>
            </a:pPr>
            <a:r>
              <a:rPr lang="fr-FR" sz="2800" b="0" strike="noStrike" spc="-1">
                <a:solidFill>
                  <a:srgbClr val="000000"/>
                </a:solidFill>
                <a:latin typeface="Calibri"/>
              </a:rPr>
              <a:t>Deuxième niveau</a:t>
            </a:r>
          </a:p>
          <a:p>
            <a:pPr marL="1142971" lvl="2" indent="-228234">
              <a:lnSpc>
                <a:spcPct val="100000"/>
              </a:lnSpc>
              <a:spcBef>
                <a:spcPts val="479"/>
              </a:spcBef>
              <a:buClr>
                <a:srgbClr val="000000"/>
              </a:buClr>
              <a:buFont typeface="Arial"/>
              <a:buChar char="•"/>
            </a:pPr>
            <a:r>
              <a:rPr lang="fr-FR" sz="2400" b="0" strike="noStrike" spc="-1">
                <a:solidFill>
                  <a:srgbClr val="000000"/>
                </a:solidFill>
                <a:latin typeface="Calibri"/>
              </a:rPr>
              <a:t>Troisième niveau</a:t>
            </a:r>
          </a:p>
          <a:p>
            <a:pPr marL="1600160" lvl="3" indent="-228234">
              <a:lnSpc>
                <a:spcPct val="100000"/>
              </a:lnSpc>
              <a:spcBef>
                <a:spcPts val="400"/>
              </a:spcBef>
              <a:buClr>
                <a:srgbClr val="000000"/>
              </a:buClr>
              <a:buFont typeface="Arial"/>
              <a:buChar char="–"/>
            </a:pPr>
            <a:r>
              <a:rPr lang="fr-FR" sz="2000" b="0" strike="noStrike" spc="-1">
                <a:solidFill>
                  <a:srgbClr val="000000"/>
                </a:solidFill>
                <a:latin typeface="Calibri"/>
              </a:rPr>
              <a:t>Quatrième niveau</a:t>
            </a:r>
          </a:p>
          <a:p>
            <a:pPr marL="2057349" lvl="4" indent="-228234">
              <a:lnSpc>
                <a:spcPct val="100000"/>
              </a:lnSpc>
              <a:spcBef>
                <a:spcPts val="400"/>
              </a:spcBef>
              <a:buClr>
                <a:srgbClr val="000000"/>
              </a:buClr>
              <a:buFont typeface="Arial"/>
              <a:buChar char="»"/>
            </a:pPr>
            <a:r>
              <a:rPr lang="fr-FR" sz="2000" b="0" strike="noStrike" spc="-1">
                <a:solidFill>
                  <a:srgbClr val="000000"/>
                </a:solidFill>
                <a:latin typeface="Calibri"/>
              </a:rPr>
              <a:t>Cinquième niveau</a:t>
            </a:r>
          </a:p>
        </p:txBody>
      </p:sp>
      <p:sp>
        <p:nvSpPr>
          <p:cNvPr id="2" name="PlaceHolder 3"/>
          <p:cNvSpPr>
            <a:spLocks noGrp="1"/>
          </p:cNvSpPr>
          <p:nvPr>
            <p:ph type="dt"/>
          </p:nvPr>
        </p:nvSpPr>
        <p:spPr>
          <a:xfrm>
            <a:off x="457200" y="6356520"/>
            <a:ext cx="2133360" cy="364680"/>
          </a:xfrm>
          <a:prstGeom prst="rect">
            <a:avLst/>
          </a:prstGeom>
        </p:spPr>
        <p:txBody>
          <a:bodyPr anchor="ctr"/>
          <a:lstStyle/>
          <a:p>
            <a:pPr>
              <a:lnSpc>
                <a:spcPct val="100000"/>
              </a:lnSpc>
            </a:pPr>
            <a:fld id="{419B6F71-ED3C-423E-B2D4-FB52FA5AEC12}" type="datetime">
              <a:rPr lang="fr-FR" sz="1200" b="0" strike="noStrike" spc="-1">
                <a:solidFill>
                  <a:srgbClr val="8B8B8B"/>
                </a:solidFill>
                <a:latin typeface="Calibri"/>
              </a:rPr>
              <a:t>06/05/2021</a:t>
            </a:fld>
            <a:endParaRPr lang="fr-FR" sz="1200" b="0" strike="noStrike" spc="-1">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lstStyle/>
          <a:p>
            <a:endParaRPr lang="fr-FR" sz="2400" b="0" strike="noStrike" spc="-1">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A946B755-3138-46BD-B30D-E2338A314647}" type="slidenum">
              <a:rPr lang="fr-FR" sz="1200" b="0" strike="noStrike" spc="-1">
                <a:solidFill>
                  <a:srgbClr val="8B8B8B"/>
                </a:solidFill>
                <a:latin typeface="Calibri"/>
              </a:rPr>
              <a:t>‹N°›</a:t>
            </a:fld>
            <a:endParaRPr lang="fr-FR" sz="1200" b="0" strike="noStrike" spc="-1">
              <a:latin typeface="Times New Roman"/>
            </a:endParaRPr>
          </a:p>
        </p:txBody>
      </p:sp>
    </p:spTree>
    <p:extLst>
      <p:ext uri="{BB962C8B-B14F-4D97-AF65-F5344CB8AC3E}">
        <p14:creationId xmlns:p14="http://schemas.microsoft.com/office/powerpoint/2010/main" val="3085453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43080" indent="-342720" algn="l" defTabSz="914377" rtl="0" eaLnBrk="1" latinLnBrk="0" hangingPunct="1">
        <a:lnSpc>
          <a:spcPct val="100000"/>
        </a:lnSpc>
        <a:spcBef>
          <a:spcPts val="641"/>
        </a:spcBef>
        <a:buClr>
          <a:srgbClr val="000000"/>
        </a:buClr>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41446-11E5-4E0C-9D19-33285F55C87B}" type="datetimeFigureOut">
              <a:rPr lang="fr-FR" smtClean="0"/>
              <a:pPr/>
              <a:t>06/05/2021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DCAF0-CC59-4216-A23D-78B4A1F5B574}" type="slidenum">
              <a:rPr lang="fr-FR" smtClean="0"/>
              <a:pPr/>
              <a:t>‹N°›</a:t>
            </a:fld>
            <a:endParaRPr lang="fr-FR"/>
          </a:p>
        </p:txBody>
      </p:sp>
    </p:spTree>
    <p:extLst>
      <p:ext uri="{BB962C8B-B14F-4D97-AF65-F5344CB8AC3E}">
        <p14:creationId xmlns:p14="http://schemas.microsoft.com/office/powerpoint/2010/main" val="34900058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outils/Formulaire%20de%20prescription%20PEPS.pdf" TargetMode="External"/><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outils/livret%20prescripteur.pdf" TargetMode="External"/><Relationship Id="rId7" Type="http://schemas.openxmlformats.org/officeDocument/2006/relationships/hyperlink" Target="../../outils/PEPS_Affiche_A3_BAT.pdf"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hyperlink" Target="../../outils/livret%20beneficiaire.pdf" TargetMode="External"/><Relationship Id="rId4" Type="http://schemas.openxmlformats.org/officeDocument/2006/relationships/image" Target="../media/image16.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1949907" y="5212169"/>
            <a:ext cx="7143750" cy="699641"/>
          </a:xfrm>
          <a:prstGeom prst="rect">
            <a:avLst/>
          </a:prstGeom>
          <a:noFill/>
          <a:ln>
            <a:noFill/>
          </a:ln>
        </p:spPr>
        <p:txBody>
          <a:bodyPr/>
          <a:lstStyle/>
          <a:p>
            <a:pPr marL="360" algn="ctr">
              <a:lnSpc>
                <a:spcPct val="110000"/>
              </a:lnSpc>
              <a:spcBef>
                <a:spcPts val="479"/>
              </a:spcBef>
              <a:spcAft>
                <a:spcPts val="601"/>
              </a:spcAft>
            </a:pPr>
            <a:r>
              <a:rPr lang="fr-FR" sz="2000" b="1" spc="-1" dirty="0">
                <a:solidFill>
                  <a:srgbClr val="95C11F"/>
                </a:solidFill>
                <a:latin typeface="Century Gothic" panose="020B0502020202020204" pitchFamily="34" charset="0"/>
              </a:rPr>
              <a:t>Jean-Yves COUSOT – référent Sport Santé DDCS 33</a:t>
            </a:r>
          </a:p>
          <a:p>
            <a:pPr>
              <a:lnSpc>
                <a:spcPct val="110000"/>
              </a:lnSpc>
              <a:spcBef>
                <a:spcPts val="479"/>
              </a:spcBef>
              <a:spcAft>
                <a:spcPts val="601"/>
              </a:spcAft>
            </a:pPr>
            <a:endParaRPr lang="fr-FR" sz="2000" spc="-1" dirty="0">
              <a:solidFill>
                <a:srgbClr val="000000"/>
              </a:solidFill>
              <a:latin typeface="Calibri"/>
            </a:endParaRPr>
          </a:p>
        </p:txBody>
      </p:sp>
      <p:pic>
        <p:nvPicPr>
          <p:cNvPr id="48" name="Image 5"/>
          <p:cNvPicPr/>
          <p:nvPr/>
        </p:nvPicPr>
        <p:blipFill>
          <a:blip r:embed="rId3"/>
          <a:stretch/>
        </p:blipFill>
        <p:spPr>
          <a:xfrm>
            <a:off x="4572000" y="2767912"/>
            <a:ext cx="2736304" cy="2257070"/>
          </a:xfrm>
          <a:prstGeom prst="rect">
            <a:avLst/>
          </a:prstGeom>
          <a:ln>
            <a:noFill/>
          </a:ln>
        </p:spPr>
      </p:pic>
      <p:sp>
        <p:nvSpPr>
          <p:cNvPr id="49" name="CustomShape 2"/>
          <p:cNvSpPr/>
          <p:nvPr/>
        </p:nvSpPr>
        <p:spPr>
          <a:xfrm>
            <a:off x="3439572" y="735785"/>
            <a:ext cx="5500200" cy="228492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spcBef>
                <a:spcPts val="601"/>
              </a:spcBef>
              <a:spcAft>
                <a:spcPts val="601"/>
              </a:spcAft>
            </a:pPr>
            <a:r>
              <a:rPr lang="fr-FR" sz="3200" b="1" spc="-1" dirty="0">
                <a:solidFill>
                  <a:srgbClr val="2D2E83"/>
                </a:solidFill>
                <a:latin typeface="Century Gothic"/>
              </a:rPr>
              <a:t>La stratégie Sport Santé Bien-Etre Nouvelle-Aquitaine</a:t>
            </a:r>
            <a:endParaRPr lang="fr-FR" sz="3200" spc="-1" dirty="0">
              <a:solidFill>
                <a:srgbClr val="2D2E83"/>
              </a:solidFill>
              <a:latin typeface="Arial"/>
            </a:endParaRPr>
          </a:p>
        </p:txBody>
      </p:sp>
      <p:pic>
        <p:nvPicPr>
          <p:cNvPr id="7" name="Image 6">
            <a:extLst>
              <a:ext uri="{FF2B5EF4-FFF2-40B4-BE49-F238E27FC236}">
                <a16:creationId xmlns="" xmlns:a16="http://schemas.microsoft.com/office/drawing/2014/main" id="{A83F9128-1E7D-4A78-B3DD-889F06BF3D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4697" y="-1"/>
            <a:ext cx="9649072" cy="8504792"/>
          </a:xfrm>
          <a:prstGeom prst="rect">
            <a:avLst/>
          </a:prstGeom>
        </p:spPr>
      </p:pic>
      <p:pic>
        <p:nvPicPr>
          <p:cNvPr id="8" name="Image 7">
            <a:extLst>
              <a:ext uri="{FF2B5EF4-FFF2-40B4-BE49-F238E27FC236}">
                <a16:creationId xmlns="" xmlns:a16="http://schemas.microsoft.com/office/drawing/2014/main" id="{87DD0579-F179-4FF6-ADE0-834C99C488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0146" y="330049"/>
            <a:ext cx="1559843" cy="1995499"/>
          </a:xfrm>
          <a:prstGeom prst="rect">
            <a:avLst/>
          </a:prstGeom>
        </p:spPr>
      </p:pic>
      <p:pic>
        <p:nvPicPr>
          <p:cNvPr id="9" name="Image 8">
            <a:extLst>
              <a:ext uri="{FF2B5EF4-FFF2-40B4-BE49-F238E27FC236}">
                <a16:creationId xmlns="" xmlns:a16="http://schemas.microsoft.com/office/drawing/2014/main" id="{2AA576D4-2323-4777-AC9A-A48EF6DBC9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2118" y="330049"/>
            <a:ext cx="4283968" cy="551741"/>
          </a:xfrm>
          <a:prstGeom prst="rect">
            <a:avLst/>
          </a:prstGeom>
        </p:spPr>
      </p:pic>
      <p:grpSp>
        <p:nvGrpSpPr>
          <p:cNvPr id="10" name="Groupe 9">
            <a:extLst>
              <a:ext uri="{FF2B5EF4-FFF2-40B4-BE49-F238E27FC236}">
                <a16:creationId xmlns="" xmlns:a16="http://schemas.microsoft.com/office/drawing/2014/main" id="{8476F34F-B2EC-4CC6-9FCF-FA6FE6EB34F9}"/>
              </a:ext>
            </a:extLst>
          </p:cNvPr>
          <p:cNvGrpSpPr/>
          <p:nvPr/>
        </p:nvGrpSpPr>
        <p:grpSpPr>
          <a:xfrm>
            <a:off x="3439572" y="6136832"/>
            <a:ext cx="3868732" cy="699641"/>
            <a:chOff x="3439572" y="6136832"/>
            <a:chExt cx="3868732" cy="699641"/>
          </a:xfrm>
        </p:grpSpPr>
        <p:pic>
          <p:nvPicPr>
            <p:cNvPr id="11" name="Picture 2">
              <a:extLst>
                <a:ext uri="{FF2B5EF4-FFF2-40B4-BE49-F238E27FC236}">
                  <a16:creationId xmlns="" xmlns:a16="http://schemas.microsoft.com/office/drawing/2014/main" id="{355BD971-3291-4D13-95AE-5556FD2607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a:extLst>
                <a:ext uri="{FF2B5EF4-FFF2-40B4-BE49-F238E27FC236}">
                  <a16:creationId xmlns="" xmlns:a16="http://schemas.microsoft.com/office/drawing/2014/main" id="{674028AA-626D-42FB-A9FD-6A5EBDAA8D42}"/>
                </a:ext>
              </a:extLst>
            </p:cNvPr>
            <p:cNvPicPr/>
            <p:nvPr/>
          </p:nvPicPr>
          <p:blipFill rotWithShape="1">
            <a:blip r:embed="rId8">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sp>
        <p:nvSpPr>
          <p:cNvPr id="15" name="Espace réservé du numéro de diapositive 1">
            <a:extLst>
              <a:ext uri="{FF2B5EF4-FFF2-40B4-BE49-F238E27FC236}">
                <a16:creationId xmlns="" xmlns:a16="http://schemas.microsoft.com/office/drawing/2014/main" id="{68A28201-0E0C-499A-89F7-FA5EF5B62D8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211415-5CF4-40E1-806B-1790CA60369F}" type="slidenum">
              <a:rPr lang="fr-FR" smtClean="0">
                <a:solidFill>
                  <a:prstClr val="black">
                    <a:tint val="75000"/>
                  </a:prstClr>
                </a:solidFill>
                <a:latin typeface="Calibri" panose="020F0502020204030204"/>
              </a:rPr>
              <a:pPr/>
              <a:t>1</a:t>
            </a:fld>
            <a:endParaRPr lang="fr-FR" dirty="0">
              <a:solidFill>
                <a:prstClr val="black">
                  <a:tint val="75000"/>
                </a:prstClr>
              </a:solidFill>
              <a:latin typeface="Calibri" panose="020F0502020204030204"/>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1">
            <a:extLst>
              <a:ext uri="{FF2B5EF4-FFF2-40B4-BE49-F238E27FC236}">
                <a16:creationId xmlns="" xmlns:a16="http://schemas.microsoft.com/office/drawing/2014/main" id="{A8E4E4CC-602A-4C26-ACD4-D05D8B9E246F}"/>
              </a:ext>
            </a:extLst>
          </p:cNvPr>
          <p:cNvSpPr>
            <a:spLocks noGrp="1"/>
          </p:cNvSpPr>
          <p:nvPr>
            <p:ph type="sldNum" sz="quarter" idx="12"/>
          </p:nvPr>
        </p:nvSpPr>
        <p:spPr>
          <a:xfrm>
            <a:off x="6553200" y="6356350"/>
            <a:ext cx="2133600" cy="365125"/>
          </a:xfrm>
        </p:spPr>
        <p:txBody>
          <a:bodyPr/>
          <a:lstStyle/>
          <a:p>
            <a:fld id="{22211415-5CF4-40E1-806B-1790CA60369F}" type="slidenum">
              <a:rPr lang="fr-FR" smtClean="0"/>
              <a:t>10</a:t>
            </a:fld>
            <a:endParaRPr lang="fr-FR" dirty="0"/>
          </a:p>
        </p:txBody>
      </p:sp>
      <p:pic>
        <p:nvPicPr>
          <p:cNvPr id="9" name="Image 8">
            <a:extLst>
              <a:ext uri="{FF2B5EF4-FFF2-40B4-BE49-F238E27FC236}">
                <a16:creationId xmlns="" xmlns:a16="http://schemas.microsoft.com/office/drawing/2014/main" id="{5E53A6E5-0CCB-4BE4-A37F-0D65E1BE8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697" y="-1"/>
            <a:ext cx="9649072" cy="8504792"/>
          </a:xfrm>
          <a:prstGeom prst="rect">
            <a:avLst/>
          </a:prstGeom>
        </p:spPr>
      </p:pic>
      <p:grpSp>
        <p:nvGrpSpPr>
          <p:cNvPr id="10" name="Groupe 9">
            <a:extLst>
              <a:ext uri="{FF2B5EF4-FFF2-40B4-BE49-F238E27FC236}">
                <a16:creationId xmlns="" xmlns:a16="http://schemas.microsoft.com/office/drawing/2014/main" id="{1BE11833-DAF0-43E1-A5F4-DC4340DF4460}"/>
              </a:ext>
            </a:extLst>
          </p:cNvPr>
          <p:cNvGrpSpPr/>
          <p:nvPr/>
        </p:nvGrpSpPr>
        <p:grpSpPr>
          <a:xfrm>
            <a:off x="3439572" y="6136832"/>
            <a:ext cx="3868732" cy="699641"/>
            <a:chOff x="3439572" y="6136832"/>
            <a:chExt cx="3868732" cy="699641"/>
          </a:xfrm>
        </p:grpSpPr>
        <p:pic>
          <p:nvPicPr>
            <p:cNvPr id="11" name="Picture 2">
              <a:extLst>
                <a:ext uri="{FF2B5EF4-FFF2-40B4-BE49-F238E27FC236}">
                  <a16:creationId xmlns="" xmlns:a16="http://schemas.microsoft.com/office/drawing/2014/main" id="{C7BD1CEE-9154-4D42-ABDC-CFBCC4B49B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a:extLst>
                <a:ext uri="{FF2B5EF4-FFF2-40B4-BE49-F238E27FC236}">
                  <a16:creationId xmlns="" xmlns:a16="http://schemas.microsoft.com/office/drawing/2014/main" id="{2FB99074-BAFE-49DC-9856-602E68447BAD}"/>
                </a:ext>
              </a:extLst>
            </p:cNvPr>
            <p:cNvPicPr/>
            <p:nvPr/>
          </p:nvPicPr>
          <p:blipFill rotWithShape="1">
            <a:blip r:embed="rId5">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pic>
        <p:nvPicPr>
          <p:cNvPr id="13" name="Picture 2">
            <a:extLst>
              <a:ext uri="{FF2B5EF4-FFF2-40B4-BE49-F238E27FC236}">
                <a16:creationId xmlns="" xmlns:a16="http://schemas.microsoft.com/office/drawing/2014/main" id="{CB8313D5-D3F5-4917-B808-1BF8442A787D}"/>
              </a:ext>
            </a:extLst>
          </p:cNvPr>
          <p:cNvPicPr>
            <a:picLocks noGrp="1" noChangeAspect="1" noChangeArrowheads="1"/>
          </p:cNvPicPr>
          <p:nvPr>
            <p:ph idx="1"/>
          </p:nvPr>
        </p:nvPicPr>
        <p:blipFill>
          <a:blip r:embed="rId6" cstate="print"/>
          <a:srcRect l="23909" t="20649" r="24894" b="10617"/>
          <a:stretch>
            <a:fillRect/>
          </a:stretch>
        </p:blipFill>
        <p:spPr bwMode="auto">
          <a:xfrm>
            <a:off x="2377215" y="625475"/>
            <a:ext cx="6290535" cy="4748144"/>
          </a:xfrm>
          <a:prstGeom prst="rect">
            <a:avLst/>
          </a:prstGeom>
          <a:noFill/>
          <a:ln w="9525">
            <a:noFill/>
            <a:miter lim="800000"/>
            <a:headEnd/>
            <a:tailEnd/>
          </a:ln>
        </p:spPr>
      </p:pic>
    </p:spTree>
    <p:extLst>
      <p:ext uri="{BB962C8B-B14F-4D97-AF65-F5344CB8AC3E}">
        <p14:creationId xmlns:p14="http://schemas.microsoft.com/office/powerpoint/2010/main" val="324100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014330" y="1405288"/>
            <a:ext cx="7129670" cy="4196020"/>
          </a:xfrm>
          <a:prstGeom prst="rect">
            <a:avLst/>
          </a:prstGeom>
          <a:noFill/>
        </p:spPr>
        <p:txBody>
          <a:bodyPr wrap="square" rtlCol="0">
            <a:spAutoFit/>
          </a:bodyPr>
          <a:lstStyle/>
          <a:p>
            <a:pPr>
              <a:lnSpc>
                <a:spcPct val="150000"/>
              </a:lnSpc>
            </a:pPr>
            <a:r>
              <a:rPr lang="fr-FR" dirty="0">
                <a:solidFill>
                  <a:srgbClr val="2D2E83"/>
                </a:solidFill>
              </a:rPr>
              <a:t>Tout médecin en exercice (généraliste, spécialiste, traitant ou non, sans prérequis de formation complémentaire) peut repérer, proposer et prescrire</a:t>
            </a:r>
          </a:p>
          <a:p>
            <a:pPr>
              <a:lnSpc>
                <a:spcPct val="150000"/>
              </a:lnSpc>
            </a:pPr>
            <a:endParaRPr lang="fr-FR" b="1" dirty="0">
              <a:solidFill>
                <a:srgbClr val="2D2E83"/>
              </a:solidFill>
              <a:cs typeface="Arial" pitchFamily="34" charset="0"/>
            </a:endParaRPr>
          </a:p>
          <a:p>
            <a:pPr lvl="1">
              <a:lnSpc>
                <a:spcPct val="150000"/>
              </a:lnSpc>
            </a:pPr>
            <a:endParaRPr lang="fr-FR" b="1" dirty="0">
              <a:solidFill>
                <a:srgbClr val="2D2E83"/>
              </a:solidFill>
              <a:cs typeface="Arial" pitchFamily="34" charset="0"/>
            </a:endParaRPr>
          </a:p>
          <a:p>
            <a:pPr marL="285744" indent="-285744">
              <a:lnSpc>
                <a:spcPct val="150000"/>
              </a:lnSpc>
              <a:buFont typeface="Wingdings" panose="05000000000000000000" pitchFamily="2" charset="2"/>
              <a:buChar char="q"/>
            </a:pPr>
            <a:r>
              <a:rPr lang="fr-FR" b="1" dirty="0">
                <a:solidFill>
                  <a:srgbClr val="2D2E83"/>
                </a:solidFill>
                <a:cs typeface="Arial" pitchFamily="34" charset="0"/>
              </a:rPr>
              <a:t>Le médecin peut être amené à donner :</a:t>
            </a:r>
          </a:p>
          <a:p>
            <a:pPr lvl="1">
              <a:lnSpc>
                <a:spcPct val="150000"/>
              </a:lnSpc>
              <a:buFont typeface="Arial" pitchFamily="34" charset="0"/>
              <a:buChar char="•"/>
            </a:pPr>
            <a:r>
              <a:rPr lang="fr-FR" dirty="0">
                <a:solidFill>
                  <a:srgbClr val="2D2E83"/>
                </a:solidFill>
                <a:cs typeface="Arial" pitchFamily="34" charset="0"/>
              </a:rPr>
              <a:t>  De simples conseils</a:t>
            </a:r>
          </a:p>
          <a:p>
            <a:pPr lvl="1">
              <a:lnSpc>
                <a:spcPct val="150000"/>
              </a:lnSpc>
              <a:buFont typeface="Arial" pitchFamily="34" charset="0"/>
              <a:buChar char="•"/>
            </a:pPr>
            <a:r>
              <a:rPr lang="fr-FR" dirty="0">
                <a:solidFill>
                  <a:srgbClr val="2D2E83"/>
                </a:solidFill>
                <a:cs typeface="Arial" pitchFamily="34" charset="0"/>
              </a:rPr>
              <a:t>  un CACI (Certificat d’Absence de Contre Indication) </a:t>
            </a:r>
          </a:p>
          <a:p>
            <a:pPr lvl="1">
              <a:lnSpc>
                <a:spcPct val="150000"/>
              </a:lnSpc>
              <a:buFont typeface="Arial" pitchFamily="34" charset="0"/>
              <a:buChar char="•"/>
            </a:pPr>
            <a:r>
              <a:rPr lang="fr-FR" dirty="0">
                <a:solidFill>
                  <a:srgbClr val="2D2E83"/>
                </a:solidFill>
                <a:cs typeface="Arial" pitchFamily="34" charset="0"/>
              </a:rPr>
              <a:t>  une Prescription individualisée</a:t>
            </a:r>
            <a:endParaRPr lang="fr-FR" dirty="0">
              <a:cs typeface="Arial" pitchFamily="34" charset="0"/>
            </a:endParaRPr>
          </a:p>
          <a:p>
            <a:pPr>
              <a:lnSpc>
                <a:spcPct val="150000"/>
              </a:lnSpc>
              <a:buFont typeface="Arial" pitchFamily="34" charset="0"/>
              <a:buChar char="•"/>
            </a:pPr>
            <a:endParaRPr lang="fr-FR" dirty="0">
              <a:solidFill>
                <a:srgbClr val="002060"/>
              </a:solidFill>
              <a:latin typeface="Arial" pitchFamily="34" charset="0"/>
              <a:cs typeface="Arial" pitchFamily="34" charset="0"/>
            </a:endParaRPr>
          </a:p>
        </p:txBody>
      </p:sp>
      <p:sp>
        <p:nvSpPr>
          <p:cNvPr id="8" name="TextShape 1">
            <a:extLst>
              <a:ext uri="{FF2B5EF4-FFF2-40B4-BE49-F238E27FC236}">
                <a16:creationId xmlns="" xmlns:a16="http://schemas.microsoft.com/office/drawing/2014/main" id="{E079B03F-8B88-4668-9546-252BF196CBD6}"/>
              </a:ext>
            </a:extLst>
          </p:cNvPr>
          <p:cNvSpPr txBox="1"/>
          <p:nvPr/>
        </p:nvSpPr>
        <p:spPr>
          <a:xfrm>
            <a:off x="2183736" y="3175"/>
            <a:ext cx="6790860" cy="1142640"/>
          </a:xfrm>
          <a:prstGeom prst="rect">
            <a:avLst/>
          </a:prstGeom>
          <a:noFill/>
          <a:ln>
            <a:noFill/>
          </a:ln>
        </p:spPr>
        <p:txBody>
          <a:bodyPr anchor="ctr"/>
          <a:lstStyle/>
          <a:p>
            <a:pPr algn="ctr">
              <a:lnSpc>
                <a:spcPct val="100000"/>
              </a:lnSpc>
            </a:pPr>
            <a:r>
              <a:rPr lang="fr-FR" sz="3600" b="1" strike="noStrike" spc="-1" dirty="0">
                <a:solidFill>
                  <a:srgbClr val="E6007E"/>
                </a:solidFill>
                <a:latin typeface="Calibri"/>
              </a:rPr>
              <a:t>Médecin</a:t>
            </a:r>
            <a:endParaRPr lang="fr-FR" sz="3600" b="0" strike="noStrike" spc="-1" dirty="0">
              <a:solidFill>
                <a:srgbClr val="E6007E"/>
              </a:solidFill>
              <a:latin typeface="Calibri"/>
            </a:endParaRPr>
          </a:p>
        </p:txBody>
      </p:sp>
      <p:sp>
        <p:nvSpPr>
          <p:cNvPr id="7" name="Espace réservé du numéro de diapositive 1">
            <a:extLst>
              <a:ext uri="{FF2B5EF4-FFF2-40B4-BE49-F238E27FC236}">
                <a16:creationId xmlns="" xmlns:a16="http://schemas.microsoft.com/office/drawing/2014/main" id="{A8E4E4CC-602A-4C26-ACD4-D05D8B9E246F}"/>
              </a:ext>
            </a:extLst>
          </p:cNvPr>
          <p:cNvSpPr>
            <a:spLocks noGrp="1"/>
          </p:cNvSpPr>
          <p:nvPr>
            <p:ph type="sldNum" sz="quarter" idx="12"/>
          </p:nvPr>
        </p:nvSpPr>
        <p:spPr>
          <a:xfrm>
            <a:off x="6553200" y="6356350"/>
            <a:ext cx="2133600" cy="365125"/>
          </a:xfrm>
        </p:spPr>
        <p:txBody>
          <a:bodyPr/>
          <a:lstStyle/>
          <a:p>
            <a:fld id="{22211415-5CF4-40E1-806B-1790CA60369F}" type="slidenum">
              <a:rPr lang="fr-FR" smtClean="0"/>
              <a:t>11</a:t>
            </a:fld>
            <a:endParaRPr lang="fr-FR" dirty="0"/>
          </a:p>
        </p:txBody>
      </p:sp>
      <p:pic>
        <p:nvPicPr>
          <p:cNvPr id="9" name="Image 8">
            <a:extLst>
              <a:ext uri="{FF2B5EF4-FFF2-40B4-BE49-F238E27FC236}">
                <a16:creationId xmlns="" xmlns:a16="http://schemas.microsoft.com/office/drawing/2014/main" id="{5E53A6E5-0CCB-4BE4-A37F-0D65E1BE8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697" y="-1"/>
            <a:ext cx="9649072" cy="8504792"/>
          </a:xfrm>
          <a:prstGeom prst="rect">
            <a:avLst/>
          </a:prstGeom>
        </p:spPr>
      </p:pic>
      <p:grpSp>
        <p:nvGrpSpPr>
          <p:cNvPr id="10" name="Groupe 9">
            <a:extLst>
              <a:ext uri="{FF2B5EF4-FFF2-40B4-BE49-F238E27FC236}">
                <a16:creationId xmlns="" xmlns:a16="http://schemas.microsoft.com/office/drawing/2014/main" id="{1BE11833-DAF0-43E1-A5F4-DC4340DF4460}"/>
              </a:ext>
            </a:extLst>
          </p:cNvPr>
          <p:cNvGrpSpPr/>
          <p:nvPr/>
        </p:nvGrpSpPr>
        <p:grpSpPr>
          <a:xfrm>
            <a:off x="3439572" y="6136832"/>
            <a:ext cx="3868732" cy="699641"/>
            <a:chOff x="3439572" y="6136832"/>
            <a:chExt cx="3868732" cy="699641"/>
          </a:xfrm>
        </p:grpSpPr>
        <p:pic>
          <p:nvPicPr>
            <p:cNvPr id="11" name="Picture 2">
              <a:extLst>
                <a:ext uri="{FF2B5EF4-FFF2-40B4-BE49-F238E27FC236}">
                  <a16:creationId xmlns="" xmlns:a16="http://schemas.microsoft.com/office/drawing/2014/main" id="{C7BD1CEE-9154-4D42-ABDC-CFBCC4B49B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a:extLst>
                <a:ext uri="{FF2B5EF4-FFF2-40B4-BE49-F238E27FC236}">
                  <a16:creationId xmlns="" xmlns:a16="http://schemas.microsoft.com/office/drawing/2014/main" id="{2FB99074-BAFE-49DC-9856-602E68447BAD}"/>
                </a:ext>
              </a:extLst>
            </p:cNvPr>
            <p:cNvPicPr/>
            <p:nvPr/>
          </p:nvPicPr>
          <p:blipFill rotWithShape="1">
            <a:blip r:embed="rId5">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3" action="ppaction://hlinkfile"/>
            <a:extLst>
              <a:ext uri="{FF2B5EF4-FFF2-40B4-BE49-F238E27FC236}">
                <a16:creationId xmlns="" xmlns:a16="http://schemas.microsoft.com/office/drawing/2014/main" id="{47F2B072-D930-4856-8A2A-4FD4D658F113}"/>
              </a:ext>
            </a:extLst>
          </p:cNvPr>
          <p:cNvPicPr>
            <a:picLocks noChangeAspect="1"/>
          </p:cNvPicPr>
          <p:nvPr/>
        </p:nvPicPr>
        <p:blipFill rotWithShape="1">
          <a:blip r:embed="rId4"/>
          <a:srcRect l="35287" t="19001" r="36680" b="8998"/>
          <a:stretch/>
        </p:blipFill>
        <p:spPr>
          <a:xfrm>
            <a:off x="276611" y="515487"/>
            <a:ext cx="3771364" cy="5446026"/>
          </a:xfrm>
          <a:prstGeom prst="rect">
            <a:avLst/>
          </a:prstGeom>
        </p:spPr>
      </p:pic>
      <p:pic>
        <p:nvPicPr>
          <p:cNvPr id="6" name="Image 5">
            <a:extLst>
              <a:ext uri="{FF2B5EF4-FFF2-40B4-BE49-F238E27FC236}">
                <a16:creationId xmlns="" xmlns:a16="http://schemas.microsoft.com/office/drawing/2014/main" id="{52E5EDAC-DCCE-4156-9816-8BEC67F291A0}"/>
              </a:ext>
            </a:extLst>
          </p:cNvPr>
          <p:cNvPicPr>
            <a:picLocks noChangeAspect="1"/>
          </p:cNvPicPr>
          <p:nvPr/>
        </p:nvPicPr>
        <p:blipFill rotWithShape="1">
          <a:blip r:embed="rId5"/>
          <a:srcRect l="34919" t="22283" r="36065" b="12390"/>
          <a:stretch/>
        </p:blipFill>
        <p:spPr>
          <a:xfrm>
            <a:off x="4414019" y="401187"/>
            <a:ext cx="4453370" cy="5637095"/>
          </a:xfrm>
          <a:prstGeom prst="rect">
            <a:avLst/>
          </a:prstGeom>
        </p:spPr>
      </p:pic>
      <p:sp>
        <p:nvSpPr>
          <p:cNvPr id="4" name="Espace réservé du numéro de diapositive 1">
            <a:extLst>
              <a:ext uri="{FF2B5EF4-FFF2-40B4-BE49-F238E27FC236}">
                <a16:creationId xmlns="" xmlns:a16="http://schemas.microsoft.com/office/drawing/2014/main" id="{D4A1730F-D7F8-429C-9F0B-EED362ABE67B}"/>
              </a:ext>
            </a:extLst>
          </p:cNvPr>
          <p:cNvSpPr>
            <a:spLocks noGrp="1"/>
          </p:cNvSpPr>
          <p:nvPr>
            <p:ph type="sldNum" sz="quarter" idx="12"/>
          </p:nvPr>
        </p:nvSpPr>
        <p:spPr>
          <a:xfrm>
            <a:off x="6553200" y="6356350"/>
            <a:ext cx="2133600" cy="365125"/>
          </a:xfrm>
        </p:spPr>
        <p:txBody>
          <a:bodyPr/>
          <a:lstStyle/>
          <a:p>
            <a:fld id="{22211415-5CF4-40E1-806B-1790CA60369F}" type="slidenum">
              <a:rPr lang="fr-FR" smtClean="0"/>
              <a:t>12</a:t>
            </a:fld>
            <a:endParaRPr lang="fr-FR" dirty="0"/>
          </a:p>
        </p:txBody>
      </p:sp>
      <p:grpSp>
        <p:nvGrpSpPr>
          <p:cNvPr id="5" name="Groupe 4">
            <a:extLst>
              <a:ext uri="{FF2B5EF4-FFF2-40B4-BE49-F238E27FC236}">
                <a16:creationId xmlns="" xmlns:a16="http://schemas.microsoft.com/office/drawing/2014/main" id="{CAE6F31E-6177-49E4-9B54-04E4EE5C88A7}"/>
              </a:ext>
            </a:extLst>
          </p:cNvPr>
          <p:cNvGrpSpPr/>
          <p:nvPr/>
        </p:nvGrpSpPr>
        <p:grpSpPr>
          <a:xfrm>
            <a:off x="2296631" y="6038282"/>
            <a:ext cx="3868732" cy="699641"/>
            <a:chOff x="3439572" y="6136832"/>
            <a:chExt cx="3868732" cy="699641"/>
          </a:xfrm>
        </p:grpSpPr>
        <p:pic>
          <p:nvPicPr>
            <p:cNvPr id="7" name="Picture 2">
              <a:extLst>
                <a:ext uri="{FF2B5EF4-FFF2-40B4-BE49-F238E27FC236}">
                  <a16:creationId xmlns="" xmlns:a16="http://schemas.microsoft.com/office/drawing/2014/main" id="{2B11FFE0-150B-44E2-AD57-85339DB547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a:extLst>
                <a:ext uri="{FF2B5EF4-FFF2-40B4-BE49-F238E27FC236}">
                  <a16:creationId xmlns="" xmlns:a16="http://schemas.microsoft.com/office/drawing/2014/main" id="{A0C30A3C-F35F-44C9-B8AE-4F81DE6D8019}"/>
                </a:ext>
              </a:extLst>
            </p:cNvPr>
            <p:cNvPicPr/>
            <p:nvPr/>
          </p:nvPicPr>
          <p:blipFill rotWithShape="1">
            <a:blip r:embed="rId7">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hlinkClick r:id="rId3" action="ppaction://hlinkfile"/>
            <a:extLst>
              <a:ext uri="{FF2B5EF4-FFF2-40B4-BE49-F238E27FC236}">
                <a16:creationId xmlns="" xmlns:a16="http://schemas.microsoft.com/office/drawing/2014/main" id="{D14728E9-74BC-4F07-9402-A445CA915F17}"/>
              </a:ext>
            </a:extLst>
          </p:cNvPr>
          <p:cNvPicPr>
            <a:picLocks noChangeAspect="1"/>
          </p:cNvPicPr>
          <p:nvPr/>
        </p:nvPicPr>
        <p:blipFill rotWithShape="1">
          <a:blip r:embed="rId4"/>
          <a:srcRect l="22709" t="16650" r="46250" b="5534"/>
          <a:stretch/>
        </p:blipFill>
        <p:spPr>
          <a:xfrm>
            <a:off x="2281827" y="2438399"/>
            <a:ext cx="1991458" cy="2806754"/>
          </a:xfrm>
          <a:prstGeom prst="rect">
            <a:avLst/>
          </a:prstGeom>
        </p:spPr>
      </p:pic>
      <p:pic>
        <p:nvPicPr>
          <p:cNvPr id="7" name="Image 6">
            <a:hlinkClick r:id="rId5" action="ppaction://hlinkfile"/>
            <a:extLst>
              <a:ext uri="{FF2B5EF4-FFF2-40B4-BE49-F238E27FC236}">
                <a16:creationId xmlns="" xmlns:a16="http://schemas.microsoft.com/office/drawing/2014/main" id="{FBFD802A-671B-4C30-BA1F-BA661B6AEE9E}"/>
              </a:ext>
            </a:extLst>
          </p:cNvPr>
          <p:cNvPicPr>
            <a:picLocks noChangeAspect="1"/>
          </p:cNvPicPr>
          <p:nvPr/>
        </p:nvPicPr>
        <p:blipFill rotWithShape="1">
          <a:blip r:embed="rId6"/>
          <a:srcRect l="23125" t="17020" r="45833" b="5905"/>
          <a:stretch/>
        </p:blipFill>
        <p:spPr>
          <a:xfrm>
            <a:off x="4610100" y="2438400"/>
            <a:ext cx="1992374" cy="2781301"/>
          </a:xfrm>
          <a:prstGeom prst="rect">
            <a:avLst/>
          </a:prstGeom>
        </p:spPr>
      </p:pic>
      <p:pic>
        <p:nvPicPr>
          <p:cNvPr id="9" name="Image 8">
            <a:hlinkClick r:id="rId7" action="ppaction://hlinkfile"/>
            <a:extLst>
              <a:ext uri="{FF2B5EF4-FFF2-40B4-BE49-F238E27FC236}">
                <a16:creationId xmlns="" xmlns:a16="http://schemas.microsoft.com/office/drawing/2014/main" id="{A3EDB389-C4C7-4780-A97C-867C26F0AAE9}"/>
              </a:ext>
            </a:extLst>
          </p:cNvPr>
          <p:cNvPicPr>
            <a:picLocks noChangeAspect="1"/>
          </p:cNvPicPr>
          <p:nvPr/>
        </p:nvPicPr>
        <p:blipFill rotWithShape="1">
          <a:blip r:embed="rId8"/>
          <a:srcRect l="23333" t="17021" r="46250" b="5163"/>
          <a:stretch/>
        </p:blipFill>
        <p:spPr>
          <a:xfrm>
            <a:off x="6939289" y="2438400"/>
            <a:ext cx="1933666" cy="2781301"/>
          </a:xfrm>
          <a:prstGeom prst="rect">
            <a:avLst/>
          </a:prstGeom>
        </p:spPr>
      </p:pic>
      <p:pic>
        <p:nvPicPr>
          <p:cNvPr id="11" name="Image 10">
            <a:extLst>
              <a:ext uri="{FF2B5EF4-FFF2-40B4-BE49-F238E27FC236}">
                <a16:creationId xmlns="" xmlns:a16="http://schemas.microsoft.com/office/drawing/2014/main" id="{26652092-8EAA-425A-A6DB-ACFC0772FB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51987" y="0"/>
            <a:ext cx="9649072" cy="8504792"/>
          </a:xfrm>
          <a:prstGeom prst="rect">
            <a:avLst/>
          </a:prstGeom>
        </p:spPr>
      </p:pic>
      <p:sp>
        <p:nvSpPr>
          <p:cNvPr id="13" name="TextShape 1">
            <a:extLst>
              <a:ext uri="{FF2B5EF4-FFF2-40B4-BE49-F238E27FC236}">
                <a16:creationId xmlns="" xmlns:a16="http://schemas.microsoft.com/office/drawing/2014/main" id="{E1884F33-0D7E-4FBF-A7AA-D301351B9278}"/>
              </a:ext>
            </a:extLst>
          </p:cNvPr>
          <p:cNvSpPr txBox="1"/>
          <p:nvPr/>
        </p:nvSpPr>
        <p:spPr>
          <a:xfrm>
            <a:off x="2183736" y="3175"/>
            <a:ext cx="6790860" cy="1142640"/>
          </a:xfrm>
          <a:prstGeom prst="rect">
            <a:avLst/>
          </a:prstGeom>
          <a:noFill/>
          <a:ln>
            <a:noFill/>
          </a:ln>
        </p:spPr>
        <p:txBody>
          <a:bodyPr anchor="ctr"/>
          <a:lstStyle/>
          <a:p>
            <a:pPr algn="ctr">
              <a:lnSpc>
                <a:spcPct val="100000"/>
              </a:lnSpc>
            </a:pPr>
            <a:r>
              <a:rPr lang="fr-FR" sz="3600" b="1" spc="-1" dirty="0">
                <a:solidFill>
                  <a:srgbClr val="E6007E"/>
                </a:solidFill>
                <a:latin typeface="Calibri"/>
              </a:rPr>
              <a:t>Outils PEPS</a:t>
            </a:r>
            <a:endParaRPr lang="fr-FR" sz="3600" b="0" strike="noStrike" spc="-1" dirty="0">
              <a:solidFill>
                <a:srgbClr val="E6007E"/>
              </a:solidFill>
              <a:latin typeface="Calibri"/>
            </a:endParaRPr>
          </a:p>
        </p:txBody>
      </p:sp>
    </p:spTree>
    <p:extLst>
      <p:ext uri="{BB962C8B-B14F-4D97-AF65-F5344CB8AC3E}">
        <p14:creationId xmlns:p14="http://schemas.microsoft.com/office/powerpoint/2010/main" val="3609752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38498" y="1368228"/>
            <a:ext cx="6619164" cy="4351339"/>
          </a:xfrm>
        </p:spPr>
        <p:txBody>
          <a:bodyPr>
            <a:normAutofit/>
          </a:bodyPr>
          <a:lstStyle/>
          <a:p>
            <a:pPr>
              <a:buNone/>
            </a:pPr>
            <a:r>
              <a:rPr lang="fr-FR" sz="1800" b="1" dirty="0">
                <a:solidFill>
                  <a:srgbClr val="2D2E83"/>
                </a:solidFill>
              </a:rPr>
              <a:t>         Le médecin choisit et coche la case correspondante : </a:t>
            </a:r>
          </a:p>
          <a:p>
            <a:pPr>
              <a:buNone/>
            </a:pPr>
            <a:r>
              <a:rPr lang="fr-FR" sz="1800" dirty="0">
                <a:solidFill>
                  <a:srgbClr val="2D2E83"/>
                </a:solidFill>
              </a:rPr>
              <a:t> </a:t>
            </a:r>
          </a:p>
          <a:p>
            <a:pPr marL="742932" lvl="1" indent="-285744">
              <a:buFont typeface="Wingdings" panose="05000000000000000000" pitchFamily="2" charset="2"/>
              <a:buChar char="q"/>
            </a:pPr>
            <a:r>
              <a:rPr lang="fr-FR" sz="1800" b="1" dirty="0">
                <a:solidFill>
                  <a:srgbClr val="2D2E83"/>
                </a:solidFill>
                <a:cs typeface="Arial" pitchFamily="34" charset="0"/>
              </a:rPr>
              <a:t>Je me charge de l’orientation</a:t>
            </a:r>
            <a:r>
              <a:rPr lang="fr-FR" sz="1800" dirty="0">
                <a:solidFill>
                  <a:srgbClr val="2D2E83"/>
                </a:solidFill>
                <a:cs typeface="Arial" pitchFamily="34" charset="0"/>
              </a:rPr>
              <a:t> </a:t>
            </a:r>
          </a:p>
          <a:p>
            <a:pPr>
              <a:buNone/>
            </a:pPr>
            <a:r>
              <a:rPr lang="fr-FR" sz="1800" dirty="0">
                <a:solidFill>
                  <a:srgbClr val="2D2E83"/>
                </a:solidFill>
              </a:rPr>
              <a:t> </a:t>
            </a:r>
          </a:p>
          <a:p>
            <a:pPr lvl="1">
              <a:buFont typeface="Wingdings" pitchFamily="2" charset="2"/>
              <a:buChar char="q"/>
            </a:pPr>
            <a:r>
              <a:rPr lang="fr-FR" sz="1800" b="1" dirty="0">
                <a:solidFill>
                  <a:srgbClr val="2D2E83"/>
                </a:solidFill>
              </a:rPr>
              <a:t> Je confie l’orientation au coordinateur territorial PEPS</a:t>
            </a:r>
          </a:p>
          <a:p>
            <a:pPr lvl="2"/>
            <a:r>
              <a:rPr lang="fr-FR" sz="1800" dirty="0">
                <a:solidFill>
                  <a:srgbClr val="2D2E83"/>
                </a:solidFill>
              </a:rPr>
              <a:t>Le coordonnateur oriente le patient au regard des éléments indiqués dans la prescription d'activité physique et d'un entretien spécifique </a:t>
            </a:r>
            <a:endParaRPr lang="fr-FR" sz="1800" dirty="0">
              <a:solidFill>
                <a:srgbClr val="2D2E83"/>
              </a:solidFill>
              <a:cs typeface="Arial" pitchFamily="34" charset="0"/>
            </a:endParaRPr>
          </a:p>
          <a:p>
            <a:pPr lvl="1"/>
            <a:endParaRPr lang="fr-FR" dirty="0"/>
          </a:p>
          <a:p>
            <a:pPr lvl="1">
              <a:buFont typeface="Wingdings" pitchFamily="2" charset="2"/>
              <a:buChar char="q"/>
            </a:pPr>
            <a:r>
              <a:rPr lang="fr-FR" sz="1800" b="1" dirty="0">
                <a:solidFill>
                  <a:srgbClr val="2D2E83"/>
                </a:solidFill>
              </a:rPr>
              <a:t>Evaluation complémentaire </a:t>
            </a:r>
          </a:p>
          <a:p>
            <a:pPr lvl="2"/>
            <a:r>
              <a:rPr lang="fr-FR" sz="1800" dirty="0">
                <a:solidFill>
                  <a:srgbClr val="2D2E83"/>
                </a:solidFill>
              </a:rPr>
              <a:t>Réalisée par un professionnel de santé, le coordonnateur territorial PEPS ou un E-APA </a:t>
            </a:r>
          </a:p>
          <a:p>
            <a:pPr lvl="2"/>
            <a:r>
              <a:rPr lang="fr-FR" sz="1800" dirty="0">
                <a:solidFill>
                  <a:srgbClr val="2D2E83"/>
                </a:solidFill>
              </a:rPr>
              <a:t>Elle fournit des éléments complémentaires pour affiner l’orientation dans le parcours</a:t>
            </a:r>
          </a:p>
          <a:p>
            <a:pPr lvl="1"/>
            <a:endParaRPr lang="fr-FR" dirty="0"/>
          </a:p>
          <a:p>
            <a:pPr lvl="1">
              <a:buNone/>
            </a:pPr>
            <a:endParaRPr lang="fr-FR" dirty="0"/>
          </a:p>
        </p:txBody>
      </p:sp>
      <p:sp>
        <p:nvSpPr>
          <p:cNvPr id="8" name="TextShape 1">
            <a:extLst>
              <a:ext uri="{FF2B5EF4-FFF2-40B4-BE49-F238E27FC236}">
                <a16:creationId xmlns="" xmlns:a16="http://schemas.microsoft.com/office/drawing/2014/main" id="{C7B576EA-E41D-4138-8D1D-04179D8DC79B}"/>
              </a:ext>
            </a:extLst>
          </p:cNvPr>
          <p:cNvSpPr txBox="1"/>
          <p:nvPr/>
        </p:nvSpPr>
        <p:spPr>
          <a:xfrm>
            <a:off x="2133600" y="142140"/>
            <a:ext cx="6828960" cy="1142640"/>
          </a:xfrm>
          <a:prstGeom prst="rect">
            <a:avLst/>
          </a:prstGeom>
          <a:noFill/>
          <a:ln>
            <a:noFill/>
          </a:ln>
        </p:spPr>
        <p:txBody>
          <a:bodyPr anchor="ctr"/>
          <a:lstStyle/>
          <a:p>
            <a:pPr algn="ctr">
              <a:lnSpc>
                <a:spcPct val="100000"/>
              </a:lnSpc>
            </a:pPr>
            <a:r>
              <a:rPr lang="fr-FR" sz="3600" b="1" strike="noStrike" spc="-1" dirty="0">
                <a:solidFill>
                  <a:srgbClr val="E6007E"/>
                </a:solidFill>
                <a:latin typeface="Calibri"/>
              </a:rPr>
              <a:t>Options d’orientation</a:t>
            </a:r>
            <a:endParaRPr lang="fr-FR" sz="3600" b="0" strike="noStrike" spc="-1" dirty="0">
              <a:solidFill>
                <a:srgbClr val="E6007E"/>
              </a:solidFill>
              <a:latin typeface="Calibri"/>
            </a:endParaRPr>
          </a:p>
        </p:txBody>
      </p:sp>
      <p:sp>
        <p:nvSpPr>
          <p:cNvPr id="7" name="Espace réservé du numéro de diapositive 1">
            <a:extLst>
              <a:ext uri="{FF2B5EF4-FFF2-40B4-BE49-F238E27FC236}">
                <a16:creationId xmlns="" xmlns:a16="http://schemas.microsoft.com/office/drawing/2014/main" id="{74E7B864-54D9-4A42-8CAA-369A1D41E336}"/>
              </a:ext>
            </a:extLst>
          </p:cNvPr>
          <p:cNvSpPr>
            <a:spLocks noGrp="1"/>
          </p:cNvSpPr>
          <p:nvPr>
            <p:ph type="sldNum" sz="quarter" idx="12"/>
          </p:nvPr>
        </p:nvSpPr>
        <p:spPr>
          <a:xfrm>
            <a:off x="6553200" y="6356350"/>
            <a:ext cx="2133600" cy="365125"/>
          </a:xfrm>
        </p:spPr>
        <p:txBody>
          <a:bodyPr/>
          <a:lstStyle/>
          <a:p>
            <a:fld id="{22211415-5CF4-40E1-806B-1790CA60369F}" type="slidenum">
              <a:rPr lang="fr-FR" smtClean="0"/>
              <a:t>14</a:t>
            </a:fld>
            <a:endParaRPr lang="fr-FR" dirty="0"/>
          </a:p>
        </p:txBody>
      </p:sp>
      <p:pic>
        <p:nvPicPr>
          <p:cNvPr id="9" name="Image 8">
            <a:extLst>
              <a:ext uri="{FF2B5EF4-FFF2-40B4-BE49-F238E27FC236}">
                <a16:creationId xmlns="" xmlns:a16="http://schemas.microsoft.com/office/drawing/2014/main" id="{C427A6C6-A45C-45D8-9558-5B16CB89EF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697" y="-1"/>
            <a:ext cx="9649072" cy="8504792"/>
          </a:xfrm>
          <a:prstGeom prst="rect">
            <a:avLst/>
          </a:prstGeom>
        </p:spPr>
      </p:pic>
      <p:grpSp>
        <p:nvGrpSpPr>
          <p:cNvPr id="10" name="Groupe 9">
            <a:extLst>
              <a:ext uri="{FF2B5EF4-FFF2-40B4-BE49-F238E27FC236}">
                <a16:creationId xmlns="" xmlns:a16="http://schemas.microsoft.com/office/drawing/2014/main" id="{13C80447-4B9F-440B-98C0-8EC3D587912E}"/>
              </a:ext>
            </a:extLst>
          </p:cNvPr>
          <p:cNvGrpSpPr/>
          <p:nvPr/>
        </p:nvGrpSpPr>
        <p:grpSpPr>
          <a:xfrm>
            <a:off x="3439572" y="6136832"/>
            <a:ext cx="3868732" cy="699641"/>
            <a:chOff x="3439572" y="6136832"/>
            <a:chExt cx="3868732" cy="699641"/>
          </a:xfrm>
        </p:grpSpPr>
        <p:pic>
          <p:nvPicPr>
            <p:cNvPr id="11" name="Picture 2">
              <a:extLst>
                <a:ext uri="{FF2B5EF4-FFF2-40B4-BE49-F238E27FC236}">
                  <a16:creationId xmlns="" xmlns:a16="http://schemas.microsoft.com/office/drawing/2014/main" id="{EA8945CD-BF40-4AFE-A9A0-13FB571662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a:extLst>
                <a:ext uri="{FF2B5EF4-FFF2-40B4-BE49-F238E27FC236}">
                  <a16:creationId xmlns="" xmlns:a16="http://schemas.microsoft.com/office/drawing/2014/main" id="{5CEA23F3-E856-4DED-96DA-80EF56A1F3A9}"/>
                </a:ext>
              </a:extLst>
            </p:cNvPr>
            <p:cNvPicPr/>
            <p:nvPr/>
          </p:nvPicPr>
          <p:blipFill rotWithShape="1">
            <a:blip r:embed="rId5">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DA0D0932-21EA-4902-A785-B50CEF4451F9}"/>
              </a:ext>
            </a:extLst>
          </p:cNvPr>
          <p:cNvSpPr>
            <a:spLocks noGrp="1"/>
          </p:cNvSpPr>
          <p:nvPr>
            <p:ph idx="1"/>
          </p:nvPr>
        </p:nvSpPr>
        <p:spPr>
          <a:xfrm>
            <a:off x="2362200" y="1200373"/>
            <a:ext cx="6600360" cy="4852050"/>
          </a:xfrm>
        </p:spPr>
        <p:txBody>
          <a:bodyPr>
            <a:normAutofit fontScale="92500" lnSpcReduction="20000"/>
          </a:bodyPr>
          <a:lstStyle/>
          <a:p>
            <a:pPr>
              <a:lnSpc>
                <a:spcPct val="150000"/>
              </a:lnSpc>
              <a:buFont typeface="Wingdings" panose="05000000000000000000" pitchFamily="2" charset="2"/>
              <a:buChar char="q"/>
            </a:pPr>
            <a:r>
              <a:rPr lang="fr-FR" sz="1800" dirty="0">
                <a:solidFill>
                  <a:srgbClr val="2D2E83"/>
                </a:solidFill>
              </a:rPr>
              <a:t>Accueille, informe et conseille le grand public, les professionnels de santé et les structures sportives</a:t>
            </a:r>
          </a:p>
          <a:p>
            <a:pPr>
              <a:lnSpc>
                <a:spcPct val="150000"/>
              </a:lnSpc>
              <a:buFont typeface="Wingdings" panose="05000000000000000000" pitchFamily="2" charset="2"/>
              <a:buChar char="q"/>
            </a:pPr>
            <a:r>
              <a:rPr lang="fr-FR" sz="1800" dirty="0">
                <a:solidFill>
                  <a:srgbClr val="2D2E83"/>
                </a:solidFill>
              </a:rPr>
              <a:t>Réalise des entretiens téléphoniques ou en face à face</a:t>
            </a:r>
          </a:p>
          <a:p>
            <a:pPr>
              <a:lnSpc>
                <a:spcPct val="150000"/>
              </a:lnSpc>
              <a:buFont typeface="Wingdings" panose="05000000000000000000" pitchFamily="2" charset="2"/>
              <a:buChar char="q"/>
            </a:pPr>
            <a:r>
              <a:rPr lang="fr-FR" sz="1800" dirty="0">
                <a:solidFill>
                  <a:srgbClr val="2D2E83"/>
                </a:solidFill>
              </a:rPr>
              <a:t>Réalise des évaluations complémentaires et ateliers passerelle (si nécessaire)</a:t>
            </a:r>
          </a:p>
          <a:p>
            <a:pPr>
              <a:lnSpc>
                <a:spcPct val="150000"/>
              </a:lnSpc>
              <a:buFont typeface="Wingdings" panose="05000000000000000000" pitchFamily="2" charset="2"/>
              <a:buChar char="q"/>
            </a:pPr>
            <a:r>
              <a:rPr lang="fr-FR" sz="1800" dirty="0">
                <a:solidFill>
                  <a:srgbClr val="2D2E83"/>
                </a:solidFill>
              </a:rPr>
              <a:t>Oriente vers la ou les structure(s) adaptée au bénéficiaire</a:t>
            </a:r>
          </a:p>
          <a:p>
            <a:pPr>
              <a:lnSpc>
                <a:spcPct val="150000"/>
              </a:lnSpc>
              <a:buFont typeface="Wingdings" panose="05000000000000000000" pitchFamily="2" charset="2"/>
              <a:buChar char="q"/>
            </a:pPr>
            <a:r>
              <a:rPr lang="fr-FR" sz="1800" dirty="0">
                <a:solidFill>
                  <a:srgbClr val="2D2E83"/>
                </a:solidFill>
              </a:rPr>
              <a:t>Assure un retour d’informations au médecin</a:t>
            </a:r>
          </a:p>
          <a:p>
            <a:pPr>
              <a:lnSpc>
                <a:spcPct val="150000"/>
              </a:lnSpc>
              <a:buFont typeface="Wingdings" panose="05000000000000000000" pitchFamily="2" charset="2"/>
              <a:buChar char="q"/>
            </a:pPr>
            <a:r>
              <a:rPr lang="fr-FR" sz="1800" dirty="0">
                <a:solidFill>
                  <a:srgbClr val="2D2E83"/>
                </a:solidFill>
              </a:rPr>
              <a:t>Donne une suite à toute prescription d’APS, </a:t>
            </a:r>
          </a:p>
          <a:p>
            <a:pPr marL="0" indent="0">
              <a:lnSpc>
                <a:spcPct val="150000"/>
              </a:lnSpc>
              <a:buNone/>
            </a:pPr>
            <a:r>
              <a:rPr lang="fr-FR" sz="1800" dirty="0">
                <a:solidFill>
                  <a:srgbClr val="2D2E83"/>
                </a:solidFill>
              </a:rPr>
              <a:t>Assure un suivi durant et après le dispositif</a:t>
            </a:r>
          </a:p>
          <a:p>
            <a:pPr>
              <a:lnSpc>
                <a:spcPct val="150000"/>
              </a:lnSpc>
              <a:buFont typeface="Wingdings" panose="05000000000000000000" pitchFamily="2" charset="2"/>
              <a:buChar char="q"/>
            </a:pPr>
            <a:r>
              <a:rPr lang="fr-FR" sz="1800" dirty="0">
                <a:solidFill>
                  <a:srgbClr val="2D2E83"/>
                </a:solidFill>
              </a:rPr>
              <a:t>Coordonne le parcours et les parties prenantes impliquées : </a:t>
            </a:r>
          </a:p>
          <a:p>
            <a:pPr marL="0" indent="0">
              <a:lnSpc>
                <a:spcPct val="150000"/>
              </a:lnSpc>
              <a:buNone/>
            </a:pPr>
            <a:r>
              <a:rPr lang="fr-FR" sz="1800" dirty="0">
                <a:solidFill>
                  <a:srgbClr val="2D2E83"/>
                </a:solidFill>
              </a:rPr>
              <a:t>médecin / patient / structure /  professionnel de santé</a:t>
            </a:r>
          </a:p>
        </p:txBody>
      </p:sp>
      <p:sp>
        <p:nvSpPr>
          <p:cNvPr id="8" name="TextShape 1">
            <a:extLst>
              <a:ext uri="{FF2B5EF4-FFF2-40B4-BE49-F238E27FC236}">
                <a16:creationId xmlns="" xmlns:a16="http://schemas.microsoft.com/office/drawing/2014/main" id="{18FE4360-9B15-4B9E-A649-0D6851FC8488}"/>
              </a:ext>
            </a:extLst>
          </p:cNvPr>
          <p:cNvSpPr txBox="1"/>
          <p:nvPr/>
        </p:nvSpPr>
        <p:spPr>
          <a:xfrm>
            <a:off x="2114550" y="142140"/>
            <a:ext cx="6848010" cy="1142640"/>
          </a:xfrm>
          <a:prstGeom prst="rect">
            <a:avLst/>
          </a:prstGeom>
          <a:noFill/>
          <a:ln>
            <a:noFill/>
          </a:ln>
        </p:spPr>
        <p:txBody>
          <a:bodyPr anchor="ctr"/>
          <a:lstStyle/>
          <a:p>
            <a:pPr algn="ctr">
              <a:lnSpc>
                <a:spcPct val="100000"/>
              </a:lnSpc>
            </a:pPr>
            <a:r>
              <a:rPr lang="fr-FR" sz="3600" b="1" strike="noStrike" spc="-1" dirty="0">
                <a:solidFill>
                  <a:srgbClr val="E6007E"/>
                </a:solidFill>
                <a:latin typeface="Calibri"/>
              </a:rPr>
              <a:t>Coordonnateur/</a:t>
            </a:r>
            <a:r>
              <a:rPr lang="fr-FR" sz="3600" b="1" strike="noStrike" spc="-1" dirty="0" err="1">
                <a:solidFill>
                  <a:srgbClr val="E6007E"/>
                </a:solidFill>
                <a:latin typeface="Calibri"/>
              </a:rPr>
              <a:t>trice</a:t>
            </a:r>
            <a:endParaRPr lang="fr-FR" sz="3600" b="0" strike="noStrike" spc="-1" dirty="0">
              <a:solidFill>
                <a:srgbClr val="E6007E"/>
              </a:solidFill>
              <a:latin typeface="Calibri"/>
            </a:endParaRPr>
          </a:p>
        </p:txBody>
      </p:sp>
      <p:sp>
        <p:nvSpPr>
          <p:cNvPr id="6" name="Espace réservé du numéro de diapositive 1">
            <a:extLst>
              <a:ext uri="{FF2B5EF4-FFF2-40B4-BE49-F238E27FC236}">
                <a16:creationId xmlns="" xmlns:a16="http://schemas.microsoft.com/office/drawing/2014/main" id="{E4488727-CC88-45BA-B0DF-E1FAAA6A0730}"/>
              </a:ext>
            </a:extLst>
          </p:cNvPr>
          <p:cNvSpPr>
            <a:spLocks noGrp="1"/>
          </p:cNvSpPr>
          <p:nvPr>
            <p:ph type="sldNum" sz="quarter" idx="12"/>
          </p:nvPr>
        </p:nvSpPr>
        <p:spPr>
          <a:xfrm>
            <a:off x="6553200" y="6356350"/>
            <a:ext cx="2133600" cy="365125"/>
          </a:xfrm>
        </p:spPr>
        <p:txBody>
          <a:bodyPr/>
          <a:lstStyle/>
          <a:p>
            <a:fld id="{22211415-5CF4-40E1-806B-1790CA60369F}" type="slidenum">
              <a:rPr lang="fr-FR" smtClean="0"/>
              <a:t>15</a:t>
            </a:fld>
            <a:endParaRPr lang="fr-FR" dirty="0"/>
          </a:p>
        </p:txBody>
      </p:sp>
      <p:pic>
        <p:nvPicPr>
          <p:cNvPr id="7" name="Image 6">
            <a:extLst>
              <a:ext uri="{FF2B5EF4-FFF2-40B4-BE49-F238E27FC236}">
                <a16:creationId xmlns="" xmlns:a16="http://schemas.microsoft.com/office/drawing/2014/main" id="{367DAE05-465C-438B-8FEF-0A04B7BBF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697" y="-1"/>
            <a:ext cx="9649072" cy="8504792"/>
          </a:xfrm>
          <a:prstGeom prst="rect">
            <a:avLst/>
          </a:prstGeom>
        </p:spPr>
      </p:pic>
      <p:grpSp>
        <p:nvGrpSpPr>
          <p:cNvPr id="9" name="Groupe 8">
            <a:extLst>
              <a:ext uri="{FF2B5EF4-FFF2-40B4-BE49-F238E27FC236}">
                <a16:creationId xmlns="" xmlns:a16="http://schemas.microsoft.com/office/drawing/2014/main" id="{29F04FD7-34F3-40F4-A368-A181F741D5B4}"/>
              </a:ext>
            </a:extLst>
          </p:cNvPr>
          <p:cNvGrpSpPr/>
          <p:nvPr/>
        </p:nvGrpSpPr>
        <p:grpSpPr>
          <a:xfrm>
            <a:off x="3439572" y="6136832"/>
            <a:ext cx="3868732" cy="699641"/>
            <a:chOff x="3439572" y="6136832"/>
            <a:chExt cx="3868732" cy="699641"/>
          </a:xfrm>
        </p:grpSpPr>
        <p:pic>
          <p:nvPicPr>
            <p:cNvPr id="10" name="Picture 2">
              <a:extLst>
                <a:ext uri="{FF2B5EF4-FFF2-40B4-BE49-F238E27FC236}">
                  <a16:creationId xmlns="" xmlns:a16="http://schemas.microsoft.com/office/drawing/2014/main" id="{BD6CA1EB-9DAB-46BD-94D2-EF795A8D64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a:extLst>
                <a:ext uri="{FF2B5EF4-FFF2-40B4-BE49-F238E27FC236}">
                  <a16:creationId xmlns="" xmlns:a16="http://schemas.microsoft.com/office/drawing/2014/main" id="{C697B923-DEDD-422D-A353-6F8DC19DA97A}"/>
                </a:ext>
              </a:extLst>
            </p:cNvPr>
            <p:cNvPicPr/>
            <p:nvPr/>
          </p:nvPicPr>
          <p:blipFill rotWithShape="1">
            <a:blip r:embed="rId5">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78177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2739652" y="3200771"/>
            <a:ext cx="6705008" cy="2400657"/>
          </a:xfrm>
          <a:prstGeom prst="rect">
            <a:avLst/>
          </a:prstGeom>
          <a:noFill/>
        </p:spPr>
        <p:txBody>
          <a:bodyPr wrap="square" rtlCol="0">
            <a:spAutoFit/>
          </a:bodyPr>
          <a:lstStyle/>
          <a:p>
            <a:pPr>
              <a:buFont typeface="Arial" pitchFamily="34" charset="0"/>
              <a:buChar char="•"/>
            </a:pPr>
            <a:endParaRPr lang="fr-FR" sz="2400" b="1" dirty="0">
              <a:solidFill>
                <a:srgbClr val="2D2E83"/>
              </a:solidFill>
            </a:endParaRPr>
          </a:p>
          <a:p>
            <a:pPr lvl="2">
              <a:buFont typeface="Arial" pitchFamily="34" charset="0"/>
              <a:buChar char="•"/>
            </a:pPr>
            <a:endParaRPr lang="fr-FR" b="1" dirty="0">
              <a:solidFill>
                <a:srgbClr val="2D2E83"/>
              </a:solidFill>
              <a:cs typeface="Arial" pitchFamily="34" charset="0"/>
            </a:endParaRPr>
          </a:p>
          <a:p>
            <a:pPr marL="800080" lvl="1" indent="-342891">
              <a:buFont typeface="Wingdings" panose="05000000000000000000" pitchFamily="2" charset="2"/>
              <a:buChar char="q"/>
            </a:pPr>
            <a:r>
              <a:rPr lang="fr-FR" b="1" dirty="0">
                <a:solidFill>
                  <a:srgbClr val="2D2E83"/>
                </a:solidFill>
                <a:cs typeface="Arial" pitchFamily="34" charset="0"/>
              </a:rPr>
              <a:t>« Activité Physique Passerelle » (Optionnelle)</a:t>
            </a:r>
          </a:p>
          <a:p>
            <a:pPr marL="800080" lvl="1" indent="-342891">
              <a:buFont typeface="Wingdings" panose="05000000000000000000" pitchFamily="2" charset="2"/>
              <a:buChar char="q"/>
            </a:pPr>
            <a:endParaRPr lang="fr-FR" b="1" dirty="0">
              <a:solidFill>
                <a:srgbClr val="2D2E83"/>
              </a:solidFill>
              <a:cs typeface="Arial" pitchFamily="34" charset="0"/>
            </a:endParaRPr>
          </a:p>
          <a:p>
            <a:pPr marL="800080" lvl="1" indent="-342891">
              <a:buFont typeface="Wingdings" panose="05000000000000000000" pitchFamily="2" charset="2"/>
              <a:buChar char="q"/>
            </a:pPr>
            <a:r>
              <a:rPr lang="fr-FR" b="1" dirty="0">
                <a:solidFill>
                  <a:srgbClr val="2D2E83"/>
                </a:solidFill>
                <a:cs typeface="Arial" pitchFamily="34" charset="0"/>
              </a:rPr>
              <a:t>Pratique encadrée « Elan » (Charte niveau 2)</a:t>
            </a:r>
          </a:p>
          <a:p>
            <a:pPr marL="800080" lvl="1" indent="-342891">
              <a:buFont typeface="Wingdings" panose="05000000000000000000" pitchFamily="2" charset="2"/>
              <a:buChar char="q"/>
            </a:pPr>
            <a:endParaRPr lang="fr-FR" b="1" dirty="0">
              <a:solidFill>
                <a:srgbClr val="2D2E83"/>
              </a:solidFill>
              <a:cs typeface="Arial" pitchFamily="34" charset="0"/>
            </a:endParaRPr>
          </a:p>
          <a:p>
            <a:pPr marL="800080" lvl="1" indent="-342891">
              <a:buFont typeface="Wingdings" panose="05000000000000000000" pitchFamily="2" charset="2"/>
              <a:buChar char="q"/>
            </a:pPr>
            <a:r>
              <a:rPr lang="fr-FR" b="1" dirty="0">
                <a:solidFill>
                  <a:srgbClr val="2D2E83"/>
                </a:solidFill>
                <a:cs typeface="Arial" pitchFamily="34" charset="0"/>
              </a:rPr>
              <a:t>Pratique Encadrée « Déclic » (Charte Niveau 1)</a:t>
            </a:r>
          </a:p>
          <a:p>
            <a:pPr lvl="1"/>
            <a:endParaRPr lang="fr-FR" dirty="0">
              <a:cs typeface="Arial" pitchFamily="34" charset="0"/>
            </a:endParaRPr>
          </a:p>
        </p:txBody>
      </p:sp>
      <p:pic>
        <p:nvPicPr>
          <p:cNvPr id="13315" name="Picture 3"/>
          <p:cNvPicPr>
            <a:picLocks noChangeAspect="1" noChangeArrowheads="1"/>
          </p:cNvPicPr>
          <p:nvPr/>
        </p:nvPicPr>
        <p:blipFill>
          <a:blip r:embed="rId3" cstate="print"/>
          <a:srcRect l="54440" t="23647" r="3148" b="16651"/>
          <a:stretch>
            <a:fillRect/>
          </a:stretch>
        </p:blipFill>
        <p:spPr bwMode="auto">
          <a:xfrm>
            <a:off x="3980149" y="1191096"/>
            <a:ext cx="3116812" cy="2466726"/>
          </a:xfrm>
          <a:prstGeom prst="rect">
            <a:avLst/>
          </a:prstGeom>
          <a:noFill/>
          <a:ln w="9525">
            <a:noFill/>
            <a:miter lim="800000"/>
            <a:headEnd/>
            <a:tailEnd/>
          </a:ln>
        </p:spPr>
      </p:pic>
      <p:sp>
        <p:nvSpPr>
          <p:cNvPr id="9" name="TextShape 1">
            <a:extLst>
              <a:ext uri="{FF2B5EF4-FFF2-40B4-BE49-F238E27FC236}">
                <a16:creationId xmlns="" xmlns:a16="http://schemas.microsoft.com/office/drawing/2014/main" id="{8B64200B-A227-4D9F-9B6B-5528534EAF22}"/>
              </a:ext>
            </a:extLst>
          </p:cNvPr>
          <p:cNvSpPr txBox="1"/>
          <p:nvPr/>
        </p:nvSpPr>
        <p:spPr>
          <a:xfrm>
            <a:off x="2114550" y="123090"/>
            <a:ext cx="6848010" cy="1142640"/>
          </a:xfrm>
          <a:prstGeom prst="rect">
            <a:avLst/>
          </a:prstGeom>
          <a:noFill/>
          <a:ln>
            <a:noFill/>
          </a:ln>
        </p:spPr>
        <p:txBody>
          <a:bodyPr anchor="ctr"/>
          <a:lstStyle/>
          <a:p>
            <a:pPr algn="ctr">
              <a:lnSpc>
                <a:spcPct val="100000"/>
              </a:lnSpc>
            </a:pPr>
            <a:r>
              <a:rPr lang="fr-FR" sz="3600" b="1" strike="noStrike" spc="-1" dirty="0">
                <a:solidFill>
                  <a:srgbClr val="E6007E"/>
                </a:solidFill>
                <a:latin typeface="Calibri"/>
              </a:rPr>
              <a:t>Offres de pratique</a:t>
            </a:r>
            <a:endParaRPr lang="fr-FR" sz="3600" b="0" strike="noStrike" spc="-1" dirty="0">
              <a:solidFill>
                <a:srgbClr val="E6007E"/>
              </a:solidFill>
              <a:latin typeface="Calibri"/>
            </a:endParaRPr>
          </a:p>
        </p:txBody>
      </p:sp>
      <p:sp>
        <p:nvSpPr>
          <p:cNvPr id="6" name="Espace réservé du numéro de diapositive 1">
            <a:extLst>
              <a:ext uri="{FF2B5EF4-FFF2-40B4-BE49-F238E27FC236}">
                <a16:creationId xmlns="" xmlns:a16="http://schemas.microsoft.com/office/drawing/2014/main" id="{DF49A07E-40F0-412D-870E-66BD7EC82000}"/>
              </a:ext>
            </a:extLst>
          </p:cNvPr>
          <p:cNvSpPr>
            <a:spLocks noGrp="1"/>
          </p:cNvSpPr>
          <p:nvPr>
            <p:ph type="sldNum" sz="quarter" idx="12"/>
          </p:nvPr>
        </p:nvSpPr>
        <p:spPr>
          <a:xfrm>
            <a:off x="6553200" y="6356350"/>
            <a:ext cx="2133600" cy="365125"/>
          </a:xfrm>
        </p:spPr>
        <p:txBody>
          <a:bodyPr/>
          <a:lstStyle/>
          <a:p>
            <a:fld id="{22211415-5CF4-40E1-806B-1790CA60369F}" type="slidenum">
              <a:rPr lang="fr-FR" smtClean="0"/>
              <a:t>16</a:t>
            </a:fld>
            <a:endParaRPr lang="fr-FR" dirty="0"/>
          </a:p>
        </p:txBody>
      </p:sp>
      <p:pic>
        <p:nvPicPr>
          <p:cNvPr id="7" name="Image 6">
            <a:extLst>
              <a:ext uri="{FF2B5EF4-FFF2-40B4-BE49-F238E27FC236}">
                <a16:creationId xmlns="" xmlns:a16="http://schemas.microsoft.com/office/drawing/2014/main" id="{F16BFB6C-B670-4A15-A606-5E33DD1DE2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4697" y="-1"/>
            <a:ext cx="9649072" cy="8504792"/>
          </a:xfrm>
          <a:prstGeom prst="rect">
            <a:avLst/>
          </a:prstGeom>
        </p:spPr>
      </p:pic>
      <p:grpSp>
        <p:nvGrpSpPr>
          <p:cNvPr id="8" name="Groupe 7">
            <a:extLst>
              <a:ext uri="{FF2B5EF4-FFF2-40B4-BE49-F238E27FC236}">
                <a16:creationId xmlns="" xmlns:a16="http://schemas.microsoft.com/office/drawing/2014/main" id="{A8D0B5EE-90B2-4C71-AC7A-1C3F719F851C}"/>
              </a:ext>
            </a:extLst>
          </p:cNvPr>
          <p:cNvGrpSpPr/>
          <p:nvPr/>
        </p:nvGrpSpPr>
        <p:grpSpPr>
          <a:xfrm>
            <a:off x="3439572" y="6136832"/>
            <a:ext cx="3868732" cy="699641"/>
            <a:chOff x="3439572" y="6136832"/>
            <a:chExt cx="3868732" cy="699641"/>
          </a:xfrm>
        </p:grpSpPr>
        <p:pic>
          <p:nvPicPr>
            <p:cNvPr id="10" name="Picture 2">
              <a:extLst>
                <a:ext uri="{FF2B5EF4-FFF2-40B4-BE49-F238E27FC236}">
                  <a16:creationId xmlns="" xmlns:a16="http://schemas.microsoft.com/office/drawing/2014/main" id="{116FC012-5ADF-4497-9C38-C047FA685A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a:extLst>
                <a:ext uri="{FF2B5EF4-FFF2-40B4-BE49-F238E27FC236}">
                  <a16:creationId xmlns="" xmlns:a16="http://schemas.microsoft.com/office/drawing/2014/main" id="{3F8E82F8-A9E0-47DE-8BCC-D27AE150E8FF}"/>
                </a:ext>
              </a:extLst>
            </p:cNvPr>
            <p:cNvPicPr/>
            <p:nvPr/>
          </p:nvPicPr>
          <p:blipFill rotWithShape="1">
            <a:blip r:embed="rId6">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p:nvSpPr>
        <p:spPr>
          <a:xfrm>
            <a:off x="1983546" y="747242"/>
            <a:ext cx="7160454" cy="5632311"/>
          </a:xfrm>
          <a:prstGeom prst="rect">
            <a:avLst/>
          </a:prstGeom>
          <a:noFill/>
        </p:spPr>
        <p:txBody>
          <a:bodyPr wrap="square" rtlCol="0">
            <a:spAutoFit/>
          </a:bodyPr>
          <a:lstStyle/>
          <a:p>
            <a:pPr>
              <a:buFont typeface="Arial" pitchFamily="34" charset="0"/>
              <a:buChar char="•"/>
            </a:pPr>
            <a:endParaRPr lang="fr-FR" sz="1450" dirty="0">
              <a:solidFill>
                <a:srgbClr val="2D2E83"/>
              </a:solidFill>
            </a:endParaRPr>
          </a:p>
          <a:p>
            <a:pPr marL="742932" lvl="1" indent="-285744">
              <a:buFont typeface="Wingdings" panose="05000000000000000000" pitchFamily="2" charset="2"/>
              <a:buChar char="q"/>
            </a:pPr>
            <a:r>
              <a:rPr lang="fr-FR" sz="1450" b="1" dirty="0">
                <a:solidFill>
                  <a:srgbClr val="2D2E83"/>
                </a:solidFill>
                <a:cs typeface="Arial" pitchFamily="34" charset="0"/>
              </a:rPr>
              <a:t>Public : </a:t>
            </a:r>
          </a:p>
          <a:p>
            <a:pPr lvl="2">
              <a:buFont typeface="Arial" pitchFamily="34" charset="0"/>
              <a:buChar char="•"/>
            </a:pPr>
            <a:r>
              <a:rPr lang="fr-FR" sz="1450" dirty="0">
                <a:solidFill>
                  <a:srgbClr val="2D2E83"/>
                </a:solidFill>
                <a:cs typeface="Arial" pitchFamily="34" charset="0"/>
              </a:rPr>
              <a:t>  Personnes qui nécessitent un accompagnement adapté par un reconditionnement à l’activité physique et un travail axé sur la reprise de confiance et la motivation</a:t>
            </a:r>
          </a:p>
          <a:p>
            <a:pPr lvl="1">
              <a:buFont typeface="Arial" pitchFamily="34" charset="0"/>
              <a:buChar char="•"/>
            </a:pPr>
            <a:endParaRPr lang="fr-FR" sz="1450" b="1" dirty="0">
              <a:solidFill>
                <a:srgbClr val="2D2E83"/>
              </a:solidFill>
              <a:cs typeface="Arial" pitchFamily="34" charset="0"/>
            </a:endParaRPr>
          </a:p>
          <a:p>
            <a:pPr marL="742932" lvl="1" indent="-285744">
              <a:buFont typeface="Wingdings" panose="05000000000000000000" pitchFamily="2" charset="2"/>
              <a:buChar char="q"/>
            </a:pPr>
            <a:r>
              <a:rPr lang="fr-FR" sz="1450" b="1" dirty="0">
                <a:solidFill>
                  <a:srgbClr val="2D2E83"/>
                </a:solidFill>
                <a:cs typeface="Arial" pitchFamily="34" charset="0"/>
              </a:rPr>
              <a:t>Durée : </a:t>
            </a:r>
            <a:r>
              <a:rPr lang="fr-FR" sz="1450" dirty="0">
                <a:solidFill>
                  <a:srgbClr val="2D2E83"/>
                </a:solidFill>
                <a:cs typeface="Arial" pitchFamily="34" charset="0"/>
              </a:rPr>
              <a:t>3 à 6 mois avant une pratique encadrée </a:t>
            </a:r>
            <a:r>
              <a:rPr lang="fr-FR" sz="1450" dirty="0" err="1">
                <a:solidFill>
                  <a:srgbClr val="2D2E83"/>
                </a:solidFill>
                <a:cs typeface="Arial" pitchFamily="34" charset="0"/>
              </a:rPr>
              <a:t>Declic</a:t>
            </a:r>
            <a:r>
              <a:rPr lang="fr-FR" sz="1450" dirty="0">
                <a:solidFill>
                  <a:srgbClr val="2D2E83"/>
                </a:solidFill>
                <a:cs typeface="Arial" pitchFamily="34" charset="0"/>
              </a:rPr>
              <a:t> ou Elan</a:t>
            </a:r>
          </a:p>
          <a:p>
            <a:pPr lvl="1"/>
            <a:endParaRPr lang="fr-FR" sz="1450" b="1" dirty="0">
              <a:solidFill>
                <a:srgbClr val="2D2E83"/>
              </a:solidFill>
              <a:cs typeface="Arial" pitchFamily="34" charset="0"/>
            </a:endParaRPr>
          </a:p>
          <a:p>
            <a:pPr marL="742932" lvl="1" indent="-285744">
              <a:buFont typeface="Wingdings" panose="05000000000000000000" pitchFamily="2" charset="2"/>
              <a:buChar char="q"/>
            </a:pPr>
            <a:r>
              <a:rPr lang="fr-FR" sz="1450" b="1" dirty="0">
                <a:solidFill>
                  <a:srgbClr val="2D2E83"/>
                </a:solidFill>
                <a:cs typeface="Arial" pitchFamily="34" charset="0"/>
              </a:rPr>
              <a:t>Objectifs :</a:t>
            </a:r>
          </a:p>
          <a:p>
            <a:pPr lvl="2">
              <a:buFont typeface="Arial" pitchFamily="34" charset="0"/>
              <a:buChar char="•"/>
            </a:pPr>
            <a:r>
              <a:rPr lang="fr-FR" sz="1450" dirty="0">
                <a:solidFill>
                  <a:srgbClr val="2D2E83"/>
                </a:solidFill>
                <a:cs typeface="Arial" pitchFamily="34" charset="0"/>
              </a:rPr>
              <a:t>   Modification durable du comportement</a:t>
            </a:r>
          </a:p>
          <a:p>
            <a:pPr lvl="2">
              <a:buFont typeface="Arial" pitchFamily="34" charset="0"/>
              <a:buChar char="•"/>
            </a:pPr>
            <a:r>
              <a:rPr lang="fr-FR" sz="1450" dirty="0">
                <a:solidFill>
                  <a:srgbClr val="2D2E83"/>
                </a:solidFill>
                <a:cs typeface="Arial" pitchFamily="34" charset="0"/>
              </a:rPr>
              <a:t>   Pérennisation d'une pratique régulière</a:t>
            </a:r>
          </a:p>
          <a:p>
            <a:pPr lvl="1">
              <a:buFont typeface="Arial" pitchFamily="34" charset="0"/>
              <a:buChar char="•"/>
            </a:pPr>
            <a:endParaRPr lang="fr-FR" sz="1450" b="1" dirty="0">
              <a:solidFill>
                <a:srgbClr val="2D2E83"/>
              </a:solidFill>
              <a:cs typeface="Arial" pitchFamily="34" charset="0"/>
            </a:endParaRPr>
          </a:p>
          <a:p>
            <a:pPr marL="742932" lvl="1" indent="-285744">
              <a:buFont typeface="Wingdings" panose="05000000000000000000" pitchFamily="2" charset="2"/>
              <a:buChar char="q"/>
            </a:pPr>
            <a:r>
              <a:rPr lang="fr-FR" sz="1450" b="1" dirty="0">
                <a:solidFill>
                  <a:srgbClr val="2D2E83"/>
                </a:solidFill>
                <a:cs typeface="Arial" pitchFamily="34" charset="0"/>
              </a:rPr>
              <a:t>Fréquence : </a:t>
            </a:r>
          </a:p>
          <a:p>
            <a:pPr lvl="2">
              <a:buFont typeface="Arial" pitchFamily="34" charset="0"/>
              <a:buChar char="•"/>
            </a:pPr>
            <a:r>
              <a:rPr lang="fr-FR" sz="1450" dirty="0">
                <a:solidFill>
                  <a:srgbClr val="2D2E83"/>
                </a:solidFill>
                <a:cs typeface="Arial" pitchFamily="34" charset="0"/>
              </a:rPr>
              <a:t>   2 propositions de créneaux par semaine</a:t>
            </a:r>
          </a:p>
          <a:p>
            <a:pPr lvl="1">
              <a:buFont typeface="Arial" pitchFamily="34" charset="0"/>
              <a:buChar char="•"/>
            </a:pPr>
            <a:endParaRPr lang="fr-FR" sz="1450" b="1" dirty="0">
              <a:solidFill>
                <a:srgbClr val="2D2E83"/>
              </a:solidFill>
              <a:cs typeface="Arial" pitchFamily="34" charset="0"/>
            </a:endParaRPr>
          </a:p>
          <a:p>
            <a:pPr marL="742932" lvl="1" indent="-285744">
              <a:buFont typeface="Wingdings" panose="05000000000000000000" pitchFamily="2" charset="2"/>
              <a:buChar char="q"/>
            </a:pPr>
            <a:r>
              <a:rPr lang="fr-FR" sz="1450" b="1" dirty="0">
                <a:solidFill>
                  <a:srgbClr val="2D2E83"/>
                </a:solidFill>
                <a:cs typeface="Arial" pitchFamily="34" charset="0"/>
              </a:rPr>
              <a:t>Encadrement : </a:t>
            </a:r>
          </a:p>
          <a:p>
            <a:pPr lvl="2">
              <a:buFont typeface="Arial" pitchFamily="34" charset="0"/>
              <a:buChar char="•"/>
            </a:pPr>
            <a:r>
              <a:rPr lang="fr-FR" sz="1450" dirty="0">
                <a:solidFill>
                  <a:srgbClr val="2D2E83"/>
                </a:solidFill>
                <a:cs typeface="Arial" pitchFamily="34" charset="0"/>
              </a:rPr>
              <a:t>   Kinésithérapeutes avec carte professionnelle</a:t>
            </a:r>
          </a:p>
          <a:p>
            <a:pPr lvl="2">
              <a:buFont typeface="Arial" pitchFamily="34" charset="0"/>
              <a:buChar char="•"/>
            </a:pPr>
            <a:r>
              <a:rPr lang="fr-FR" sz="1450" dirty="0">
                <a:solidFill>
                  <a:srgbClr val="2D2E83"/>
                </a:solidFill>
                <a:cs typeface="Arial" pitchFamily="34" charset="0"/>
              </a:rPr>
              <a:t>   Enseignants en Activité Physique Adaptée (APA)</a:t>
            </a:r>
          </a:p>
          <a:p>
            <a:pPr lvl="2">
              <a:buFont typeface="Arial" pitchFamily="34" charset="0"/>
              <a:buChar char="•"/>
            </a:pPr>
            <a:r>
              <a:rPr lang="fr-FR" sz="1450" dirty="0">
                <a:solidFill>
                  <a:srgbClr val="2D2E83"/>
                </a:solidFill>
                <a:cs typeface="Arial" pitchFamily="34" charset="0"/>
              </a:rPr>
              <a:t>   Educateurs sportifs niveau Elan (selon le public)</a:t>
            </a:r>
          </a:p>
          <a:p>
            <a:pPr lvl="1">
              <a:buFont typeface="Arial" pitchFamily="34" charset="0"/>
              <a:buChar char="•"/>
            </a:pPr>
            <a:endParaRPr lang="fr-FR" sz="1450" b="1" dirty="0">
              <a:solidFill>
                <a:srgbClr val="2D2E83"/>
              </a:solidFill>
              <a:cs typeface="Arial" pitchFamily="34" charset="0"/>
            </a:endParaRPr>
          </a:p>
          <a:p>
            <a:pPr marL="742932" lvl="1" indent="-285744">
              <a:buFont typeface="Wingdings" panose="05000000000000000000" pitchFamily="2" charset="2"/>
              <a:buChar char="q"/>
            </a:pPr>
            <a:r>
              <a:rPr lang="fr-FR" sz="1450" b="1" dirty="0">
                <a:solidFill>
                  <a:srgbClr val="2D2E83"/>
                </a:solidFill>
                <a:cs typeface="Arial" pitchFamily="34" charset="0"/>
              </a:rPr>
              <a:t>Activités : </a:t>
            </a:r>
          </a:p>
          <a:p>
            <a:pPr lvl="2">
              <a:buFont typeface="Arial" pitchFamily="34" charset="0"/>
              <a:buChar char="•"/>
            </a:pPr>
            <a:r>
              <a:rPr lang="fr-FR" sz="1450" dirty="0">
                <a:solidFill>
                  <a:srgbClr val="2D2E83"/>
                </a:solidFill>
                <a:cs typeface="Arial" pitchFamily="34" charset="0"/>
              </a:rPr>
              <a:t>   Multi-activités </a:t>
            </a:r>
          </a:p>
          <a:p>
            <a:pPr lvl="2">
              <a:buFont typeface="Arial" pitchFamily="34" charset="0"/>
              <a:buChar char="•"/>
            </a:pPr>
            <a:r>
              <a:rPr lang="fr-FR" sz="1450" dirty="0">
                <a:solidFill>
                  <a:srgbClr val="2D2E83"/>
                </a:solidFill>
                <a:cs typeface="Arial" pitchFamily="34" charset="0"/>
              </a:rPr>
              <a:t>   Découverte activités du territoire</a:t>
            </a:r>
          </a:p>
          <a:p>
            <a:pPr lvl="2">
              <a:buFont typeface="Arial" pitchFamily="34" charset="0"/>
              <a:buChar char="•"/>
            </a:pPr>
            <a:r>
              <a:rPr lang="fr-FR" sz="1450" dirty="0">
                <a:solidFill>
                  <a:srgbClr val="2D2E83"/>
                </a:solidFill>
                <a:cs typeface="Arial" pitchFamily="34" charset="0"/>
              </a:rPr>
              <a:t>   Incitation à la pratique en autonomie</a:t>
            </a:r>
          </a:p>
        </p:txBody>
      </p:sp>
      <p:sp>
        <p:nvSpPr>
          <p:cNvPr id="8" name="TextShape 1">
            <a:extLst>
              <a:ext uri="{FF2B5EF4-FFF2-40B4-BE49-F238E27FC236}">
                <a16:creationId xmlns="" xmlns:a16="http://schemas.microsoft.com/office/drawing/2014/main" id="{6A8A9357-2472-4185-9ED8-C6F14BC86EC8}"/>
              </a:ext>
            </a:extLst>
          </p:cNvPr>
          <p:cNvSpPr txBox="1"/>
          <p:nvPr/>
        </p:nvSpPr>
        <p:spPr>
          <a:xfrm>
            <a:off x="2101967" y="104040"/>
            <a:ext cx="6860593" cy="1142640"/>
          </a:xfrm>
          <a:prstGeom prst="rect">
            <a:avLst/>
          </a:prstGeom>
          <a:noFill/>
          <a:ln>
            <a:noFill/>
          </a:ln>
        </p:spPr>
        <p:txBody>
          <a:bodyPr anchor="ctr"/>
          <a:lstStyle/>
          <a:p>
            <a:pPr algn="ctr">
              <a:lnSpc>
                <a:spcPct val="100000"/>
              </a:lnSpc>
            </a:pPr>
            <a:r>
              <a:rPr lang="fr-FR" sz="3600" b="1" strike="noStrike" spc="-1" dirty="0">
                <a:solidFill>
                  <a:srgbClr val="E6007E"/>
                </a:solidFill>
                <a:latin typeface="Calibri"/>
              </a:rPr>
              <a:t>Activité physique </a:t>
            </a:r>
            <a:r>
              <a:rPr lang="fr-FR" sz="3600" b="1" spc="-1" dirty="0">
                <a:solidFill>
                  <a:srgbClr val="E6007E"/>
                </a:solidFill>
                <a:latin typeface="Calibri"/>
              </a:rPr>
              <a:t>« Passerelle »</a:t>
            </a:r>
            <a:endParaRPr lang="fr-FR" sz="3600" b="0" strike="noStrike" spc="-1" dirty="0">
              <a:solidFill>
                <a:srgbClr val="E6007E"/>
              </a:solidFill>
              <a:latin typeface="Calibri"/>
            </a:endParaRPr>
          </a:p>
        </p:txBody>
      </p:sp>
      <p:sp>
        <p:nvSpPr>
          <p:cNvPr id="6" name="Espace réservé du numéro de diapositive 1">
            <a:extLst>
              <a:ext uri="{FF2B5EF4-FFF2-40B4-BE49-F238E27FC236}">
                <a16:creationId xmlns="" xmlns:a16="http://schemas.microsoft.com/office/drawing/2014/main" id="{0DDE0DDD-5743-4A4E-89F8-65727564874C}"/>
              </a:ext>
            </a:extLst>
          </p:cNvPr>
          <p:cNvSpPr>
            <a:spLocks noGrp="1"/>
          </p:cNvSpPr>
          <p:nvPr>
            <p:ph type="sldNum" sz="quarter" idx="12"/>
          </p:nvPr>
        </p:nvSpPr>
        <p:spPr>
          <a:xfrm>
            <a:off x="6553200" y="6356350"/>
            <a:ext cx="2133600" cy="365125"/>
          </a:xfrm>
        </p:spPr>
        <p:txBody>
          <a:bodyPr/>
          <a:lstStyle/>
          <a:p>
            <a:fld id="{22211415-5CF4-40E1-806B-1790CA60369F}" type="slidenum">
              <a:rPr lang="fr-FR" smtClean="0"/>
              <a:t>17</a:t>
            </a:fld>
            <a:endParaRPr lang="fr-FR" dirty="0"/>
          </a:p>
        </p:txBody>
      </p:sp>
      <p:pic>
        <p:nvPicPr>
          <p:cNvPr id="9" name="Image 8">
            <a:extLst>
              <a:ext uri="{FF2B5EF4-FFF2-40B4-BE49-F238E27FC236}">
                <a16:creationId xmlns="" xmlns:a16="http://schemas.microsoft.com/office/drawing/2014/main" id="{E2FDE201-B7D8-45FE-B7AF-1C7EB14398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4697" y="-1"/>
            <a:ext cx="9649072" cy="8504792"/>
          </a:xfrm>
          <a:prstGeom prst="rect">
            <a:avLst/>
          </a:prstGeom>
        </p:spPr>
      </p:pic>
      <p:grpSp>
        <p:nvGrpSpPr>
          <p:cNvPr id="10" name="Groupe 9">
            <a:extLst>
              <a:ext uri="{FF2B5EF4-FFF2-40B4-BE49-F238E27FC236}">
                <a16:creationId xmlns="" xmlns:a16="http://schemas.microsoft.com/office/drawing/2014/main" id="{77584C0F-C6C7-4658-BB33-D62FD2A1C5A6}"/>
              </a:ext>
            </a:extLst>
          </p:cNvPr>
          <p:cNvGrpSpPr/>
          <p:nvPr/>
        </p:nvGrpSpPr>
        <p:grpSpPr>
          <a:xfrm>
            <a:off x="3439572" y="6136832"/>
            <a:ext cx="3868732" cy="699641"/>
            <a:chOff x="3439572" y="6136832"/>
            <a:chExt cx="3868732" cy="699641"/>
          </a:xfrm>
        </p:grpSpPr>
        <p:pic>
          <p:nvPicPr>
            <p:cNvPr id="11" name="Picture 2">
              <a:extLst>
                <a:ext uri="{FF2B5EF4-FFF2-40B4-BE49-F238E27FC236}">
                  <a16:creationId xmlns="" xmlns:a16="http://schemas.microsoft.com/office/drawing/2014/main" id="{C0200F35-0E03-46A9-A8B0-5A8B116CEB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a:extLst>
                <a:ext uri="{FF2B5EF4-FFF2-40B4-BE49-F238E27FC236}">
                  <a16:creationId xmlns="" xmlns:a16="http://schemas.microsoft.com/office/drawing/2014/main" id="{A55F5A88-82DD-41AC-84BE-C0151B59632A}"/>
                </a:ext>
              </a:extLst>
            </p:cNvPr>
            <p:cNvPicPr/>
            <p:nvPr/>
          </p:nvPicPr>
          <p:blipFill rotWithShape="1">
            <a:blip r:embed="rId4">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26261158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p:nvSpPr>
        <p:spPr>
          <a:xfrm>
            <a:off x="2013685" y="821972"/>
            <a:ext cx="6878471" cy="5170646"/>
          </a:xfrm>
          <a:prstGeom prst="rect">
            <a:avLst/>
          </a:prstGeom>
          <a:noFill/>
        </p:spPr>
        <p:txBody>
          <a:bodyPr wrap="square" rtlCol="0">
            <a:spAutoFit/>
          </a:bodyPr>
          <a:lstStyle/>
          <a:p>
            <a:pPr>
              <a:buFont typeface="Arial" pitchFamily="34" charset="0"/>
              <a:buChar char="•"/>
            </a:pPr>
            <a:endParaRPr lang="fr-FR" sz="1500" dirty="0">
              <a:solidFill>
                <a:srgbClr val="2D2E83"/>
              </a:solidFill>
            </a:endParaRPr>
          </a:p>
          <a:p>
            <a:pPr marL="742932" lvl="1" indent="-285744">
              <a:buFont typeface="Wingdings" panose="05000000000000000000" pitchFamily="2" charset="2"/>
              <a:buChar char="q"/>
            </a:pPr>
            <a:r>
              <a:rPr lang="fr-FR" sz="1500" b="1" dirty="0">
                <a:solidFill>
                  <a:srgbClr val="2D2E83"/>
                </a:solidFill>
                <a:cs typeface="Arial" pitchFamily="34" charset="0"/>
              </a:rPr>
              <a:t>Public :</a:t>
            </a:r>
          </a:p>
          <a:p>
            <a:pPr lvl="2">
              <a:buFont typeface="Arial" pitchFamily="34" charset="0"/>
              <a:buChar char="•"/>
            </a:pPr>
            <a:r>
              <a:rPr lang="fr-FR" sz="1500" dirty="0">
                <a:solidFill>
                  <a:srgbClr val="2D2E83"/>
                </a:solidFill>
                <a:cs typeface="Arial" pitchFamily="34" charset="0"/>
              </a:rPr>
              <a:t> Personnes inactives ou porteuses de pathologies chroniques très éloignées de toute activité physique, avec des facteurs de risques et des limitations fonctionnelles jusqu'à modéré</a:t>
            </a:r>
          </a:p>
          <a:p>
            <a:pPr lvl="1"/>
            <a:endParaRPr lang="fr-FR" sz="1500" b="1" dirty="0">
              <a:solidFill>
                <a:srgbClr val="2D2E83"/>
              </a:solidFill>
              <a:cs typeface="Arial" pitchFamily="34" charset="0"/>
            </a:endParaRPr>
          </a:p>
          <a:p>
            <a:pPr marL="742932" lvl="1" indent="-285744">
              <a:buFont typeface="Wingdings" panose="05000000000000000000" pitchFamily="2" charset="2"/>
              <a:buChar char="q"/>
            </a:pPr>
            <a:r>
              <a:rPr lang="fr-FR" sz="1500" b="1" dirty="0">
                <a:solidFill>
                  <a:srgbClr val="2D2E83"/>
                </a:solidFill>
                <a:cs typeface="Arial" pitchFamily="34" charset="0"/>
              </a:rPr>
              <a:t>Fréquence :</a:t>
            </a:r>
          </a:p>
          <a:p>
            <a:pPr lvl="2">
              <a:buFont typeface="Arial" pitchFamily="34" charset="0"/>
              <a:buChar char="•"/>
            </a:pPr>
            <a:r>
              <a:rPr lang="fr-FR" sz="1500" b="1" dirty="0">
                <a:solidFill>
                  <a:srgbClr val="2D2E83"/>
                </a:solidFill>
                <a:cs typeface="Arial" pitchFamily="34" charset="0"/>
              </a:rPr>
              <a:t>  </a:t>
            </a:r>
            <a:r>
              <a:rPr lang="fr-FR" sz="1500" dirty="0">
                <a:solidFill>
                  <a:srgbClr val="2D2E83"/>
                </a:solidFill>
                <a:cs typeface="Arial" pitchFamily="34" charset="0"/>
              </a:rPr>
              <a:t>Minimum une séance encadrée de 1 à 2h</a:t>
            </a:r>
          </a:p>
          <a:p>
            <a:pPr lvl="2">
              <a:buFont typeface="Arial" pitchFamily="34" charset="0"/>
              <a:buChar char="•"/>
            </a:pPr>
            <a:r>
              <a:rPr lang="fr-FR" sz="1500" dirty="0">
                <a:solidFill>
                  <a:srgbClr val="2D2E83"/>
                </a:solidFill>
                <a:cs typeface="Arial" pitchFamily="34" charset="0"/>
              </a:rPr>
              <a:t>  Une seconde séance encadrée ou en autonomie </a:t>
            </a:r>
          </a:p>
          <a:p>
            <a:pPr lvl="2"/>
            <a:r>
              <a:rPr lang="fr-FR" sz="1500" dirty="0">
                <a:solidFill>
                  <a:srgbClr val="2D2E83"/>
                </a:solidFill>
                <a:cs typeface="Arial" pitchFamily="34" charset="0"/>
              </a:rPr>
              <a:t>avec remise de fiches « suivi / conseils »</a:t>
            </a:r>
          </a:p>
          <a:p>
            <a:pPr lvl="1">
              <a:buFont typeface="Arial" pitchFamily="34" charset="0"/>
              <a:buChar char="•"/>
            </a:pPr>
            <a:endParaRPr lang="fr-FR" sz="1500" b="1" dirty="0">
              <a:solidFill>
                <a:srgbClr val="2D2E83"/>
              </a:solidFill>
              <a:cs typeface="Arial" pitchFamily="34" charset="0"/>
            </a:endParaRPr>
          </a:p>
          <a:p>
            <a:pPr marL="742932" lvl="1" indent="-285744">
              <a:buFont typeface="Wingdings" panose="05000000000000000000" pitchFamily="2" charset="2"/>
              <a:buChar char="q"/>
            </a:pPr>
            <a:r>
              <a:rPr lang="fr-FR" sz="1500" b="1" dirty="0">
                <a:solidFill>
                  <a:srgbClr val="2D2E83"/>
                </a:solidFill>
                <a:cs typeface="Arial" pitchFamily="34" charset="0"/>
              </a:rPr>
              <a:t>Encadrement : </a:t>
            </a:r>
          </a:p>
          <a:p>
            <a:pPr lvl="2">
              <a:buFont typeface="Arial" pitchFamily="34" charset="0"/>
              <a:buChar char="•"/>
            </a:pPr>
            <a:r>
              <a:rPr lang="fr-FR" sz="1500" dirty="0">
                <a:solidFill>
                  <a:srgbClr val="2D2E83"/>
                </a:solidFill>
                <a:cs typeface="Arial" pitchFamily="34" charset="0"/>
              </a:rPr>
              <a:t>  Diplôme initial (BE, CQP, …) + qualification sport santé Niveau Élan (105h en centre + 40h stage) ou enseignant APA ou kiné carte pro et actualisation PSC1</a:t>
            </a:r>
          </a:p>
          <a:p>
            <a:pPr lvl="2">
              <a:buFont typeface="Arial" pitchFamily="34" charset="0"/>
              <a:buChar char="•"/>
            </a:pPr>
            <a:r>
              <a:rPr lang="fr-FR" sz="1500" dirty="0">
                <a:solidFill>
                  <a:srgbClr val="2D2E83"/>
                </a:solidFill>
                <a:cs typeface="Arial" pitchFamily="34" charset="0"/>
              </a:rPr>
              <a:t>  Participation à une journée annuelle de regroupement des intervenants inscrits dans le dispositif</a:t>
            </a:r>
          </a:p>
          <a:p>
            <a:pPr lvl="2"/>
            <a:endParaRPr lang="fr-FR" sz="1500" dirty="0">
              <a:solidFill>
                <a:srgbClr val="2D2E83"/>
              </a:solidFill>
              <a:cs typeface="Arial" pitchFamily="34" charset="0"/>
            </a:endParaRPr>
          </a:p>
          <a:p>
            <a:pPr marL="742932" lvl="1" indent="-285744">
              <a:buFont typeface="Wingdings" panose="05000000000000000000" pitchFamily="2" charset="2"/>
              <a:buChar char="q"/>
            </a:pPr>
            <a:r>
              <a:rPr lang="fr-FR" sz="1500" b="1" dirty="0">
                <a:solidFill>
                  <a:srgbClr val="2D2E83"/>
                </a:solidFill>
                <a:cs typeface="Arial" pitchFamily="34" charset="0"/>
              </a:rPr>
              <a:t>Evaluations : </a:t>
            </a:r>
          </a:p>
          <a:p>
            <a:pPr lvl="2">
              <a:buFont typeface="Arial" pitchFamily="34" charset="0"/>
              <a:buChar char="•"/>
            </a:pPr>
            <a:r>
              <a:rPr lang="fr-FR" sz="1500" dirty="0">
                <a:solidFill>
                  <a:srgbClr val="2D2E83"/>
                </a:solidFill>
                <a:cs typeface="Arial" pitchFamily="34" charset="0"/>
              </a:rPr>
              <a:t>   Tests de condition physique </a:t>
            </a:r>
          </a:p>
          <a:p>
            <a:pPr lvl="2">
              <a:buFont typeface="Arial" pitchFamily="34" charset="0"/>
              <a:buChar char="•"/>
            </a:pPr>
            <a:r>
              <a:rPr lang="fr-FR" sz="1500" dirty="0">
                <a:solidFill>
                  <a:srgbClr val="2D2E83"/>
                </a:solidFill>
                <a:cs typeface="Arial" pitchFamily="34" charset="0"/>
              </a:rPr>
              <a:t>   Questionnaires (optionnel)</a:t>
            </a:r>
          </a:p>
          <a:p>
            <a:pPr lvl="2">
              <a:buFont typeface="Arial" pitchFamily="34" charset="0"/>
              <a:buChar char="•"/>
            </a:pPr>
            <a:r>
              <a:rPr lang="fr-FR" sz="1500" dirty="0">
                <a:solidFill>
                  <a:srgbClr val="2D2E83"/>
                </a:solidFill>
                <a:cs typeface="Arial" pitchFamily="34" charset="0"/>
              </a:rPr>
              <a:t>   3 par an minimum</a:t>
            </a:r>
          </a:p>
        </p:txBody>
      </p:sp>
      <p:sp>
        <p:nvSpPr>
          <p:cNvPr id="8" name="TextShape 1">
            <a:extLst>
              <a:ext uri="{FF2B5EF4-FFF2-40B4-BE49-F238E27FC236}">
                <a16:creationId xmlns="" xmlns:a16="http://schemas.microsoft.com/office/drawing/2014/main" id="{77DA87DD-A16D-4E85-93D1-30053B9F9FD6}"/>
              </a:ext>
            </a:extLst>
          </p:cNvPr>
          <p:cNvSpPr txBox="1"/>
          <p:nvPr/>
        </p:nvSpPr>
        <p:spPr>
          <a:xfrm>
            <a:off x="2228850" y="46890"/>
            <a:ext cx="6733710" cy="1142640"/>
          </a:xfrm>
          <a:prstGeom prst="rect">
            <a:avLst/>
          </a:prstGeom>
          <a:noFill/>
          <a:ln>
            <a:noFill/>
          </a:ln>
        </p:spPr>
        <p:txBody>
          <a:bodyPr anchor="ctr"/>
          <a:lstStyle/>
          <a:p>
            <a:pPr algn="ctr">
              <a:lnSpc>
                <a:spcPct val="100000"/>
              </a:lnSpc>
            </a:pPr>
            <a:r>
              <a:rPr lang="fr-FR" sz="3600" b="1" strike="noStrike" spc="-1" dirty="0">
                <a:solidFill>
                  <a:srgbClr val="E6007E"/>
                </a:solidFill>
                <a:latin typeface="Calibri"/>
              </a:rPr>
              <a:t>Pratique encadrée </a:t>
            </a:r>
            <a:r>
              <a:rPr lang="fr-FR" sz="3600" b="1" spc="-1" dirty="0">
                <a:solidFill>
                  <a:srgbClr val="E6007E"/>
                </a:solidFill>
                <a:latin typeface="Calibri"/>
              </a:rPr>
              <a:t>« Elan »</a:t>
            </a:r>
            <a:endParaRPr lang="fr-FR" sz="3600" b="0" strike="noStrike" spc="-1" dirty="0">
              <a:solidFill>
                <a:srgbClr val="E6007E"/>
              </a:solidFill>
              <a:latin typeface="Calibri"/>
            </a:endParaRPr>
          </a:p>
        </p:txBody>
      </p:sp>
      <p:sp>
        <p:nvSpPr>
          <p:cNvPr id="6" name="Espace réservé du numéro de diapositive 1">
            <a:extLst>
              <a:ext uri="{FF2B5EF4-FFF2-40B4-BE49-F238E27FC236}">
                <a16:creationId xmlns="" xmlns:a16="http://schemas.microsoft.com/office/drawing/2014/main" id="{0BE7165A-E5A9-47FF-A2C7-65F3665CC331}"/>
              </a:ext>
            </a:extLst>
          </p:cNvPr>
          <p:cNvSpPr>
            <a:spLocks noGrp="1"/>
          </p:cNvSpPr>
          <p:nvPr>
            <p:ph type="sldNum" sz="quarter" idx="12"/>
          </p:nvPr>
        </p:nvSpPr>
        <p:spPr>
          <a:xfrm>
            <a:off x="6553200" y="6356350"/>
            <a:ext cx="2133600" cy="365125"/>
          </a:xfrm>
        </p:spPr>
        <p:txBody>
          <a:bodyPr/>
          <a:lstStyle/>
          <a:p>
            <a:fld id="{22211415-5CF4-40E1-806B-1790CA60369F}" type="slidenum">
              <a:rPr lang="fr-FR" smtClean="0"/>
              <a:t>18</a:t>
            </a:fld>
            <a:endParaRPr lang="fr-FR" dirty="0"/>
          </a:p>
        </p:txBody>
      </p:sp>
      <p:pic>
        <p:nvPicPr>
          <p:cNvPr id="9" name="Image 8">
            <a:extLst>
              <a:ext uri="{FF2B5EF4-FFF2-40B4-BE49-F238E27FC236}">
                <a16:creationId xmlns="" xmlns:a16="http://schemas.microsoft.com/office/drawing/2014/main" id="{76A905F0-0440-4DC5-AD29-2885120A7D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4697" y="-1"/>
            <a:ext cx="9649072" cy="8504792"/>
          </a:xfrm>
          <a:prstGeom prst="rect">
            <a:avLst/>
          </a:prstGeom>
        </p:spPr>
      </p:pic>
      <p:grpSp>
        <p:nvGrpSpPr>
          <p:cNvPr id="10" name="Groupe 9">
            <a:extLst>
              <a:ext uri="{FF2B5EF4-FFF2-40B4-BE49-F238E27FC236}">
                <a16:creationId xmlns="" xmlns:a16="http://schemas.microsoft.com/office/drawing/2014/main" id="{300ADABA-D9E1-4603-A39B-A4C363BC8B6D}"/>
              </a:ext>
            </a:extLst>
          </p:cNvPr>
          <p:cNvGrpSpPr/>
          <p:nvPr/>
        </p:nvGrpSpPr>
        <p:grpSpPr>
          <a:xfrm>
            <a:off x="3439572" y="6136832"/>
            <a:ext cx="3868732" cy="699641"/>
            <a:chOff x="3439572" y="6136832"/>
            <a:chExt cx="3868732" cy="699641"/>
          </a:xfrm>
        </p:grpSpPr>
        <p:pic>
          <p:nvPicPr>
            <p:cNvPr id="11" name="Picture 2">
              <a:extLst>
                <a:ext uri="{FF2B5EF4-FFF2-40B4-BE49-F238E27FC236}">
                  <a16:creationId xmlns="" xmlns:a16="http://schemas.microsoft.com/office/drawing/2014/main" id="{46180BD6-FE30-47E7-88E1-9CA027260B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a:extLst>
                <a:ext uri="{FF2B5EF4-FFF2-40B4-BE49-F238E27FC236}">
                  <a16:creationId xmlns="" xmlns:a16="http://schemas.microsoft.com/office/drawing/2014/main" id="{B608266D-1F61-4742-BB1D-C5AA86819B9C}"/>
                </a:ext>
              </a:extLst>
            </p:cNvPr>
            <p:cNvPicPr/>
            <p:nvPr/>
          </p:nvPicPr>
          <p:blipFill rotWithShape="1">
            <a:blip r:embed="rId4">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26261158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p:nvSpPr>
        <p:spPr>
          <a:xfrm>
            <a:off x="1999617" y="862090"/>
            <a:ext cx="6878471" cy="5170646"/>
          </a:xfrm>
          <a:prstGeom prst="rect">
            <a:avLst/>
          </a:prstGeom>
          <a:noFill/>
        </p:spPr>
        <p:txBody>
          <a:bodyPr wrap="square" rtlCol="0">
            <a:spAutoFit/>
          </a:bodyPr>
          <a:lstStyle/>
          <a:p>
            <a:pPr>
              <a:buFont typeface="Arial" pitchFamily="34" charset="0"/>
              <a:buChar char="•"/>
            </a:pPr>
            <a:endParaRPr lang="fr-FR" sz="1500" dirty="0"/>
          </a:p>
          <a:p>
            <a:pPr marL="742932" lvl="1" indent="-285744">
              <a:buFont typeface="Wingdings" panose="05000000000000000000" pitchFamily="2" charset="2"/>
              <a:buChar char="q"/>
            </a:pPr>
            <a:r>
              <a:rPr lang="fr-FR" sz="1500" b="1" dirty="0">
                <a:solidFill>
                  <a:srgbClr val="2D2E83"/>
                </a:solidFill>
                <a:cs typeface="Arial" pitchFamily="34" charset="0"/>
              </a:rPr>
              <a:t>Public :</a:t>
            </a:r>
          </a:p>
          <a:p>
            <a:pPr lvl="2">
              <a:buFont typeface="Arial" pitchFamily="34" charset="0"/>
              <a:buChar char="•"/>
            </a:pPr>
            <a:r>
              <a:rPr lang="fr-FR" sz="1500" dirty="0">
                <a:solidFill>
                  <a:srgbClr val="2D2E83"/>
                </a:solidFill>
                <a:cs typeface="Arial" pitchFamily="34" charset="0"/>
              </a:rPr>
              <a:t> Personnes inactives ou porteuses de pathologies chroniques très éloignées de toute activité physique, à faibles facteurs de risques et sans limitations fonctionnelles.</a:t>
            </a:r>
          </a:p>
          <a:p>
            <a:pPr lvl="1"/>
            <a:endParaRPr lang="fr-FR" sz="1500" b="1" dirty="0">
              <a:solidFill>
                <a:srgbClr val="2D2E83"/>
              </a:solidFill>
              <a:cs typeface="Arial" pitchFamily="34" charset="0"/>
            </a:endParaRPr>
          </a:p>
          <a:p>
            <a:pPr marL="742932" lvl="1" indent="-285744">
              <a:buFont typeface="Wingdings" panose="05000000000000000000" pitchFamily="2" charset="2"/>
              <a:buChar char="q"/>
            </a:pPr>
            <a:r>
              <a:rPr lang="fr-FR" sz="1500" b="1" dirty="0">
                <a:solidFill>
                  <a:srgbClr val="2D2E83"/>
                </a:solidFill>
                <a:cs typeface="Arial" pitchFamily="34" charset="0"/>
              </a:rPr>
              <a:t>Fréquence :</a:t>
            </a:r>
          </a:p>
          <a:p>
            <a:pPr lvl="2">
              <a:buFont typeface="Arial" pitchFamily="34" charset="0"/>
              <a:buChar char="•"/>
            </a:pPr>
            <a:r>
              <a:rPr lang="fr-FR" sz="1500" b="1" dirty="0">
                <a:solidFill>
                  <a:srgbClr val="2D2E83"/>
                </a:solidFill>
                <a:cs typeface="Arial" pitchFamily="34" charset="0"/>
              </a:rPr>
              <a:t>  </a:t>
            </a:r>
            <a:r>
              <a:rPr lang="fr-FR" sz="1500" dirty="0">
                <a:solidFill>
                  <a:srgbClr val="2D2E83"/>
                </a:solidFill>
                <a:cs typeface="Arial" pitchFamily="34" charset="0"/>
              </a:rPr>
              <a:t>Minimum une séance encadrée de 1 à 2h</a:t>
            </a:r>
          </a:p>
          <a:p>
            <a:pPr lvl="2">
              <a:buFont typeface="Arial" pitchFamily="34" charset="0"/>
              <a:buChar char="•"/>
            </a:pPr>
            <a:r>
              <a:rPr lang="fr-FR" sz="1500" dirty="0">
                <a:solidFill>
                  <a:srgbClr val="2D2E83"/>
                </a:solidFill>
                <a:cs typeface="Arial" pitchFamily="34" charset="0"/>
              </a:rPr>
              <a:t>  Une seconde séance encadrée ou en autonomie </a:t>
            </a:r>
          </a:p>
          <a:p>
            <a:pPr lvl="2"/>
            <a:r>
              <a:rPr lang="fr-FR" sz="1500" dirty="0">
                <a:solidFill>
                  <a:srgbClr val="2D2E83"/>
                </a:solidFill>
                <a:cs typeface="Arial" pitchFamily="34" charset="0"/>
              </a:rPr>
              <a:t>avec remise de fiches « suivi / conseils »</a:t>
            </a:r>
          </a:p>
          <a:p>
            <a:pPr lvl="1">
              <a:buFont typeface="Arial" pitchFamily="34" charset="0"/>
              <a:buChar char="•"/>
            </a:pPr>
            <a:endParaRPr lang="fr-FR" sz="1500" b="1" dirty="0">
              <a:solidFill>
                <a:srgbClr val="2D2E83"/>
              </a:solidFill>
              <a:cs typeface="Arial" pitchFamily="34" charset="0"/>
            </a:endParaRPr>
          </a:p>
          <a:p>
            <a:pPr marL="742932" lvl="1" indent="-285744">
              <a:buFont typeface="Wingdings" panose="05000000000000000000" pitchFamily="2" charset="2"/>
              <a:buChar char="q"/>
            </a:pPr>
            <a:r>
              <a:rPr lang="fr-FR" sz="1500" b="1" dirty="0">
                <a:solidFill>
                  <a:srgbClr val="2D2E83"/>
                </a:solidFill>
                <a:cs typeface="Arial" pitchFamily="34" charset="0"/>
              </a:rPr>
              <a:t>Encadrement : </a:t>
            </a:r>
          </a:p>
          <a:p>
            <a:pPr lvl="2">
              <a:buFont typeface="Arial" pitchFamily="34" charset="0"/>
              <a:buChar char="•"/>
            </a:pPr>
            <a:r>
              <a:rPr lang="fr-FR" sz="1500" dirty="0">
                <a:solidFill>
                  <a:srgbClr val="2D2E83"/>
                </a:solidFill>
                <a:cs typeface="Arial" pitchFamily="34" charset="0"/>
              </a:rPr>
              <a:t>   Diplôme initial (BE, CQP, animateur fédéral…) + qualification </a:t>
            </a:r>
            <a:r>
              <a:rPr lang="fr-FR" sz="1500" dirty="0" err="1">
                <a:solidFill>
                  <a:srgbClr val="2D2E83"/>
                </a:solidFill>
                <a:cs typeface="Arial" pitchFamily="34" charset="0"/>
              </a:rPr>
              <a:t>ualification</a:t>
            </a:r>
            <a:r>
              <a:rPr lang="fr-FR" sz="1500" dirty="0">
                <a:solidFill>
                  <a:srgbClr val="2D2E83"/>
                </a:solidFill>
                <a:cs typeface="Arial" pitchFamily="34" charset="0"/>
              </a:rPr>
              <a:t> sport santé Niveau Déclic (formation sport santé 21h minimum) ou enseignant APA ou kiné carte pro et actualisation PSC1</a:t>
            </a:r>
          </a:p>
          <a:p>
            <a:pPr lvl="2">
              <a:buFont typeface="Arial" pitchFamily="34" charset="0"/>
              <a:buChar char="•"/>
            </a:pPr>
            <a:r>
              <a:rPr lang="fr-FR" sz="1500" dirty="0">
                <a:solidFill>
                  <a:srgbClr val="2D2E83"/>
                </a:solidFill>
                <a:cs typeface="Arial" pitchFamily="34" charset="0"/>
              </a:rPr>
              <a:t>  Participation à une journée annuelle de regroupement des intervenants inscrits dans le dispositif</a:t>
            </a:r>
          </a:p>
          <a:p>
            <a:pPr lvl="2"/>
            <a:endParaRPr lang="fr-FR" sz="1500" dirty="0">
              <a:solidFill>
                <a:srgbClr val="2D2E83"/>
              </a:solidFill>
              <a:cs typeface="Arial" pitchFamily="34" charset="0"/>
            </a:endParaRPr>
          </a:p>
          <a:p>
            <a:pPr marL="742932" lvl="1" indent="-285744">
              <a:buFont typeface="Wingdings" panose="05000000000000000000" pitchFamily="2" charset="2"/>
              <a:buChar char="q"/>
            </a:pPr>
            <a:r>
              <a:rPr lang="fr-FR" sz="1500" b="1" dirty="0">
                <a:solidFill>
                  <a:srgbClr val="2D2E83"/>
                </a:solidFill>
                <a:cs typeface="Arial" pitchFamily="34" charset="0"/>
              </a:rPr>
              <a:t>Evaluations : </a:t>
            </a:r>
          </a:p>
          <a:p>
            <a:pPr lvl="2">
              <a:buFont typeface="Arial" pitchFamily="34" charset="0"/>
              <a:buChar char="•"/>
            </a:pPr>
            <a:r>
              <a:rPr lang="fr-FR" sz="1500" dirty="0">
                <a:solidFill>
                  <a:srgbClr val="2D2E83"/>
                </a:solidFill>
                <a:cs typeface="Arial" pitchFamily="34" charset="0"/>
              </a:rPr>
              <a:t>   Tests de condition physique </a:t>
            </a:r>
          </a:p>
          <a:p>
            <a:pPr lvl="2">
              <a:buFont typeface="Arial" pitchFamily="34" charset="0"/>
              <a:buChar char="•"/>
            </a:pPr>
            <a:r>
              <a:rPr lang="fr-FR" sz="1500" dirty="0">
                <a:solidFill>
                  <a:srgbClr val="2D2E83"/>
                </a:solidFill>
                <a:cs typeface="Arial" pitchFamily="34" charset="0"/>
              </a:rPr>
              <a:t>   Questionnaires (optionnel)</a:t>
            </a:r>
          </a:p>
          <a:p>
            <a:pPr lvl="2">
              <a:buFont typeface="Arial" pitchFamily="34" charset="0"/>
              <a:buChar char="•"/>
            </a:pPr>
            <a:r>
              <a:rPr lang="fr-FR" sz="1500" dirty="0">
                <a:solidFill>
                  <a:srgbClr val="2D2E83"/>
                </a:solidFill>
                <a:cs typeface="Arial" pitchFamily="34" charset="0"/>
              </a:rPr>
              <a:t>   3 par an minimum</a:t>
            </a:r>
            <a:r>
              <a:rPr lang="fr-FR" sz="1500" dirty="0">
                <a:solidFill>
                  <a:srgbClr val="2D2E83"/>
                </a:solidFill>
                <a:highlight>
                  <a:srgbClr val="FFFF00"/>
                </a:highlight>
                <a:cs typeface="Arial" pitchFamily="34" charset="0"/>
              </a:rPr>
              <a:t> </a:t>
            </a:r>
          </a:p>
        </p:txBody>
      </p:sp>
      <p:sp>
        <p:nvSpPr>
          <p:cNvPr id="9" name="TextShape 1">
            <a:extLst>
              <a:ext uri="{FF2B5EF4-FFF2-40B4-BE49-F238E27FC236}">
                <a16:creationId xmlns="" xmlns:a16="http://schemas.microsoft.com/office/drawing/2014/main" id="{1A522EA7-177E-4700-B83A-2ADAD97BF947}"/>
              </a:ext>
            </a:extLst>
          </p:cNvPr>
          <p:cNvSpPr txBox="1"/>
          <p:nvPr/>
        </p:nvSpPr>
        <p:spPr>
          <a:xfrm>
            <a:off x="2084089" y="65940"/>
            <a:ext cx="6878471" cy="1142640"/>
          </a:xfrm>
          <a:prstGeom prst="rect">
            <a:avLst/>
          </a:prstGeom>
          <a:noFill/>
          <a:ln>
            <a:noFill/>
          </a:ln>
        </p:spPr>
        <p:txBody>
          <a:bodyPr anchor="ctr"/>
          <a:lstStyle/>
          <a:p>
            <a:pPr algn="ctr">
              <a:lnSpc>
                <a:spcPct val="100000"/>
              </a:lnSpc>
            </a:pPr>
            <a:r>
              <a:rPr lang="fr-FR" sz="3600" b="1" strike="noStrike" spc="-1" dirty="0">
                <a:solidFill>
                  <a:srgbClr val="E6007E"/>
                </a:solidFill>
                <a:latin typeface="Calibri"/>
              </a:rPr>
              <a:t>Pratique encadrée </a:t>
            </a:r>
            <a:r>
              <a:rPr lang="fr-FR" sz="3600" b="1" spc="-1" dirty="0">
                <a:solidFill>
                  <a:srgbClr val="E6007E"/>
                </a:solidFill>
                <a:latin typeface="Calibri"/>
              </a:rPr>
              <a:t>« Déclic »</a:t>
            </a:r>
            <a:endParaRPr lang="fr-FR" sz="3600" b="1" strike="noStrike" spc="-1" dirty="0">
              <a:solidFill>
                <a:srgbClr val="E6007E"/>
              </a:solidFill>
              <a:latin typeface="Calibri"/>
            </a:endParaRPr>
          </a:p>
        </p:txBody>
      </p:sp>
      <p:sp>
        <p:nvSpPr>
          <p:cNvPr id="6" name="Espace réservé du numéro de diapositive 1">
            <a:extLst>
              <a:ext uri="{FF2B5EF4-FFF2-40B4-BE49-F238E27FC236}">
                <a16:creationId xmlns="" xmlns:a16="http://schemas.microsoft.com/office/drawing/2014/main" id="{5515D90D-39FC-4DB7-85AB-F4E98FC4D39E}"/>
              </a:ext>
            </a:extLst>
          </p:cNvPr>
          <p:cNvSpPr>
            <a:spLocks noGrp="1"/>
          </p:cNvSpPr>
          <p:nvPr>
            <p:ph type="sldNum" sz="quarter" idx="12"/>
          </p:nvPr>
        </p:nvSpPr>
        <p:spPr>
          <a:xfrm>
            <a:off x="6553200" y="6356350"/>
            <a:ext cx="2133600" cy="365125"/>
          </a:xfrm>
        </p:spPr>
        <p:txBody>
          <a:bodyPr/>
          <a:lstStyle/>
          <a:p>
            <a:fld id="{22211415-5CF4-40E1-806B-1790CA60369F}" type="slidenum">
              <a:rPr lang="fr-FR" smtClean="0"/>
              <a:t>19</a:t>
            </a:fld>
            <a:endParaRPr lang="fr-FR" dirty="0"/>
          </a:p>
        </p:txBody>
      </p:sp>
      <p:pic>
        <p:nvPicPr>
          <p:cNvPr id="10" name="Image 9">
            <a:extLst>
              <a:ext uri="{FF2B5EF4-FFF2-40B4-BE49-F238E27FC236}">
                <a16:creationId xmlns="" xmlns:a16="http://schemas.microsoft.com/office/drawing/2014/main" id="{5BD21E54-57A2-4D08-BB83-F0883327E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4697" y="-1"/>
            <a:ext cx="9649072" cy="8504792"/>
          </a:xfrm>
          <a:prstGeom prst="rect">
            <a:avLst/>
          </a:prstGeom>
        </p:spPr>
      </p:pic>
      <p:grpSp>
        <p:nvGrpSpPr>
          <p:cNvPr id="11" name="Groupe 10">
            <a:extLst>
              <a:ext uri="{FF2B5EF4-FFF2-40B4-BE49-F238E27FC236}">
                <a16:creationId xmlns="" xmlns:a16="http://schemas.microsoft.com/office/drawing/2014/main" id="{AD8AA468-8EFB-4095-B6E1-FC9D864B6D22}"/>
              </a:ext>
            </a:extLst>
          </p:cNvPr>
          <p:cNvGrpSpPr/>
          <p:nvPr/>
        </p:nvGrpSpPr>
        <p:grpSpPr>
          <a:xfrm>
            <a:off x="3439572" y="6136832"/>
            <a:ext cx="3868732" cy="699641"/>
            <a:chOff x="3439572" y="6136832"/>
            <a:chExt cx="3868732" cy="699641"/>
          </a:xfrm>
        </p:grpSpPr>
        <p:pic>
          <p:nvPicPr>
            <p:cNvPr id="12" name="Picture 2">
              <a:extLst>
                <a:ext uri="{FF2B5EF4-FFF2-40B4-BE49-F238E27FC236}">
                  <a16:creationId xmlns="" xmlns:a16="http://schemas.microsoft.com/office/drawing/2014/main" id="{DF8AEA9F-B8C6-428F-B174-E1DBAE0276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 12">
              <a:extLst>
                <a:ext uri="{FF2B5EF4-FFF2-40B4-BE49-F238E27FC236}">
                  <a16:creationId xmlns="" xmlns:a16="http://schemas.microsoft.com/office/drawing/2014/main" id="{AC6D3CE9-367C-404A-8624-8840957E6A59}"/>
                </a:ext>
              </a:extLst>
            </p:cNvPr>
            <p:cNvPicPr/>
            <p:nvPr/>
          </p:nvPicPr>
          <p:blipFill rotWithShape="1">
            <a:blip r:embed="rId4">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26261158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a:extLst>
              <a:ext uri="{FF2B5EF4-FFF2-40B4-BE49-F238E27FC236}">
                <a16:creationId xmlns="" xmlns:a16="http://schemas.microsoft.com/office/drawing/2014/main" id="{00A21555-C186-4B52-AB86-C12F5A874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01" y="6165001"/>
            <a:ext cx="3456000" cy="4449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Rectangle 2">
            <a:extLst>
              <a:ext uri="{FF2B5EF4-FFF2-40B4-BE49-F238E27FC236}">
                <a16:creationId xmlns="" xmlns:a16="http://schemas.microsoft.com/office/drawing/2014/main" id="{BD99906B-0BD5-4F45-BBCA-4E220C4F303E}"/>
              </a:ext>
            </a:extLst>
          </p:cNvPr>
          <p:cNvSpPr>
            <a:spLocks noGrp="1" noChangeArrowheads="1"/>
          </p:cNvSpPr>
          <p:nvPr>
            <p:ph type="title"/>
          </p:nvPr>
        </p:nvSpPr>
        <p:spPr>
          <a:xfrm>
            <a:off x="1997281" y="275401"/>
            <a:ext cx="7145280" cy="1141920"/>
          </a:xfrm>
          <a:ln/>
        </p:spPr>
        <p:txBody>
          <a:bodyPr/>
          <a:lstStyle/>
          <a:p>
            <a:pPr algn="ctr">
              <a:lnSpc>
                <a:spcPct val="100000"/>
              </a:lnSpc>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Lst>
            </a:pPr>
            <a:r>
              <a:rPr lang="fr-FR" altLang="fr-FR" sz="3266" b="1">
                <a:solidFill>
                  <a:srgbClr val="FF0066"/>
                </a:solidFill>
              </a:rPr>
              <a:t>La Stratégie SSBE NA </a:t>
            </a:r>
          </a:p>
        </p:txBody>
      </p:sp>
      <p:sp>
        <p:nvSpPr>
          <p:cNvPr id="5123" name="Text Box 3">
            <a:extLst>
              <a:ext uri="{FF2B5EF4-FFF2-40B4-BE49-F238E27FC236}">
                <a16:creationId xmlns="" xmlns:a16="http://schemas.microsoft.com/office/drawing/2014/main" id="{11D08EF6-7228-4C25-BB27-A3B893E4AB1B}"/>
              </a:ext>
            </a:extLst>
          </p:cNvPr>
          <p:cNvSpPr txBox="1">
            <a:spLocks noChangeArrowheads="1"/>
          </p:cNvSpPr>
          <p:nvPr/>
        </p:nvSpPr>
        <p:spPr bwMode="auto">
          <a:xfrm>
            <a:off x="2266561" y="1872361"/>
            <a:ext cx="6696000" cy="4569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1pPr>
            <a:lvl2pPr>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2pPr>
            <a:lvl3pPr>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3pPr>
            <a:lvl4pPr>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4pPr>
            <a:lvl5pPr>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9pPr>
          </a:lstStyle>
          <a:p>
            <a:pPr>
              <a:spcBef>
                <a:spcPts val="511"/>
              </a:spcBef>
              <a:buClr>
                <a:srgbClr val="002060"/>
              </a:buClr>
              <a:buSzPct val="127000"/>
              <a:buBlip>
                <a:blip r:embed="rId4"/>
              </a:buBlip>
            </a:pPr>
            <a:r>
              <a:rPr lang="fr-FR" altLang="fr-FR" sz="2300" dirty="0">
                <a:solidFill>
                  <a:srgbClr val="002060"/>
                </a:solidFill>
                <a:latin typeface="Calibri" panose="020F0502020204030204" pitchFamily="34" charset="0"/>
              </a:rPr>
              <a:t> </a:t>
            </a:r>
            <a:r>
              <a:rPr lang="fr-FR" altLang="fr-FR" sz="2300" dirty="0">
                <a:solidFill>
                  <a:srgbClr val="2D2E83"/>
                </a:solidFill>
                <a:latin typeface="Calibri" panose="020F0502020204030204" pitchFamily="34" charset="0"/>
              </a:rPr>
              <a:t>Circulaire interministérielle </a:t>
            </a:r>
            <a:r>
              <a:rPr lang="fr-FR" altLang="fr-FR" sz="2358" dirty="0">
                <a:solidFill>
                  <a:srgbClr val="2D2E83"/>
                </a:solidFill>
                <a:latin typeface="Calibri" panose="020F0502020204030204" pitchFamily="34" charset="0"/>
              </a:rPr>
              <a:t>du 24/12/2012 : promotion des APS comme facteurs de santé à tous les âges de la vie</a:t>
            </a:r>
          </a:p>
          <a:p>
            <a:pPr marL="0" indent="0">
              <a:spcBef>
                <a:spcPts val="511"/>
              </a:spcBef>
              <a:buClr>
                <a:srgbClr val="002060"/>
              </a:buClr>
              <a:buSzPct val="127000"/>
            </a:pPr>
            <a:endParaRPr lang="fr-FR" altLang="fr-FR" sz="2358" dirty="0">
              <a:solidFill>
                <a:srgbClr val="2D2E83"/>
              </a:solidFill>
              <a:latin typeface="Calibri" panose="020F0502020204030204" pitchFamily="34" charset="0"/>
            </a:endParaRPr>
          </a:p>
          <a:p>
            <a:pPr>
              <a:spcBef>
                <a:spcPts val="511"/>
              </a:spcBef>
              <a:buClr>
                <a:srgbClr val="002060"/>
              </a:buClr>
              <a:buSzPct val="127000"/>
              <a:buBlip>
                <a:blip r:embed="rId4"/>
              </a:buBlip>
            </a:pPr>
            <a:r>
              <a:rPr lang="fr-FR" altLang="fr-FR" sz="2358" dirty="0">
                <a:solidFill>
                  <a:srgbClr val="2D2E83"/>
                </a:solidFill>
                <a:latin typeface="Calibri" panose="020F0502020204030204" pitchFamily="34" charset="0"/>
              </a:rPr>
              <a:t>30/12/2016 : décret relatif aux conditions de dispensation de l’APA prescrite par le médecin traitant à des patients atteints d’une ALD</a:t>
            </a:r>
          </a:p>
        </p:txBody>
      </p:sp>
      <p:pic>
        <p:nvPicPr>
          <p:cNvPr id="5124" name="Picture 4">
            <a:extLst>
              <a:ext uri="{FF2B5EF4-FFF2-40B4-BE49-F238E27FC236}">
                <a16:creationId xmlns="" xmlns:a16="http://schemas.microsoft.com/office/drawing/2014/main" id="{22C6C01D-389B-4936-A25D-2F044C367C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107" y="0"/>
            <a:ext cx="9648000" cy="850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 xmlns:a16="http://schemas.microsoft.com/office/drawing/2014/main" id="{0365A1EF-1CF1-4489-88DD-68F1BDE2967C}"/>
              </a:ext>
            </a:extLst>
          </p:cNvPr>
          <p:cNvGraphicFramePr>
            <a:graphicFrameLocks noGrp="1"/>
          </p:cNvGraphicFramePr>
          <p:nvPr>
            <p:ph idx="1"/>
            <p:extLst>
              <p:ext uri="{D42A27DB-BD31-4B8C-83A1-F6EECF244321}">
                <p14:modId xmlns:p14="http://schemas.microsoft.com/office/powerpoint/2010/main" val="1833636457"/>
              </p:ext>
            </p:extLst>
          </p:nvPr>
        </p:nvGraphicFramePr>
        <p:xfrm>
          <a:off x="116529" y="2003713"/>
          <a:ext cx="8958101" cy="2682240"/>
        </p:xfrm>
        <a:graphic>
          <a:graphicData uri="http://schemas.openxmlformats.org/drawingml/2006/table">
            <a:tbl>
              <a:tblPr/>
              <a:tblGrid>
                <a:gridCol w="1100163">
                  <a:extLst>
                    <a:ext uri="{9D8B030D-6E8A-4147-A177-3AD203B41FA5}">
                      <a16:colId xmlns="" xmlns:a16="http://schemas.microsoft.com/office/drawing/2014/main" val="2311849167"/>
                    </a:ext>
                  </a:extLst>
                </a:gridCol>
                <a:gridCol w="1113710">
                  <a:extLst>
                    <a:ext uri="{9D8B030D-6E8A-4147-A177-3AD203B41FA5}">
                      <a16:colId xmlns="" xmlns:a16="http://schemas.microsoft.com/office/drawing/2014/main" val="1714765506"/>
                    </a:ext>
                  </a:extLst>
                </a:gridCol>
                <a:gridCol w="1295845">
                  <a:extLst>
                    <a:ext uri="{9D8B030D-6E8A-4147-A177-3AD203B41FA5}">
                      <a16:colId xmlns="" xmlns:a16="http://schemas.microsoft.com/office/drawing/2014/main" val="1325547165"/>
                    </a:ext>
                  </a:extLst>
                </a:gridCol>
                <a:gridCol w="1530526">
                  <a:extLst>
                    <a:ext uri="{9D8B030D-6E8A-4147-A177-3AD203B41FA5}">
                      <a16:colId xmlns="" xmlns:a16="http://schemas.microsoft.com/office/drawing/2014/main" val="3649929467"/>
                    </a:ext>
                  </a:extLst>
                </a:gridCol>
                <a:gridCol w="1448897">
                  <a:extLst>
                    <a:ext uri="{9D8B030D-6E8A-4147-A177-3AD203B41FA5}">
                      <a16:colId xmlns="" xmlns:a16="http://schemas.microsoft.com/office/drawing/2014/main" val="2261760697"/>
                    </a:ext>
                  </a:extLst>
                </a:gridCol>
                <a:gridCol w="1481346">
                  <a:extLst>
                    <a:ext uri="{9D8B030D-6E8A-4147-A177-3AD203B41FA5}">
                      <a16:colId xmlns="" xmlns:a16="http://schemas.microsoft.com/office/drawing/2014/main" val="1319168407"/>
                    </a:ext>
                  </a:extLst>
                </a:gridCol>
                <a:gridCol w="987614">
                  <a:extLst>
                    <a:ext uri="{9D8B030D-6E8A-4147-A177-3AD203B41FA5}">
                      <a16:colId xmlns="" xmlns:a16="http://schemas.microsoft.com/office/drawing/2014/main" val="147018331"/>
                    </a:ext>
                  </a:extLst>
                </a:gridCol>
              </a:tblGrid>
              <a:tr h="475661">
                <a:tc>
                  <a:txBody>
                    <a:bodyPr/>
                    <a:lstStyle/>
                    <a:p>
                      <a:pPr algn="ctr"/>
                      <a:r>
                        <a:rPr lang="fr-FR" sz="1600" b="1" dirty="0">
                          <a:solidFill>
                            <a:srgbClr val="2D2E83"/>
                          </a:solidFill>
                          <a:effectLst/>
                        </a:rPr>
                        <a:t>Programme</a:t>
                      </a:r>
                      <a:endParaRPr lang="fr-FR" sz="1600" dirty="0">
                        <a:solidFill>
                          <a:srgbClr val="2D2E83"/>
                        </a:solidFill>
                        <a:effectLst/>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b="1">
                          <a:solidFill>
                            <a:srgbClr val="2D2E83"/>
                          </a:solidFill>
                          <a:effectLst/>
                        </a:rPr>
                        <a:t>Type de séance</a:t>
                      </a:r>
                      <a:endParaRPr lang="fr-FR" sz="1600">
                        <a:solidFill>
                          <a:srgbClr val="2D2E83"/>
                        </a:solidFill>
                        <a:effectLst/>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b="1">
                          <a:solidFill>
                            <a:srgbClr val="2D2E83"/>
                          </a:solidFill>
                          <a:effectLst/>
                        </a:rPr>
                        <a:t>Nb de pratiquants</a:t>
                      </a:r>
                      <a:endParaRPr lang="fr-FR" sz="1600">
                        <a:solidFill>
                          <a:srgbClr val="2D2E83"/>
                        </a:solidFill>
                        <a:effectLst/>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b="1" dirty="0">
                          <a:solidFill>
                            <a:srgbClr val="2D2E83"/>
                          </a:solidFill>
                          <a:effectLst/>
                        </a:rPr>
                        <a:t>Durée</a:t>
                      </a:r>
                      <a:endParaRPr lang="fr-FR" sz="1600" dirty="0">
                        <a:solidFill>
                          <a:srgbClr val="2D2E83"/>
                        </a:solidFill>
                        <a:effectLst/>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b="1" dirty="0">
                          <a:solidFill>
                            <a:srgbClr val="2D2E83"/>
                          </a:solidFill>
                          <a:effectLst/>
                        </a:rPr>
                        <a:t>Tests obligatoires</a:t>
                      </a:r>
                      <a:endParaRPr lang="fr-FR" sz="1600" dirty="0">
                        <a:solidFill>
                          <a:srgbClr val="2D2E83"/>
                        </a:solidFill>
                        <a:effectLst/>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b="1" dirty="0">
                          <a:solidFill>
                            <a:srgbClr val="2D2E83"/>
                          </a:solidFill>
                          <a:effectLst/>
                        </a:rPr>
                        <a:t>Tests facultatifs</a:t>
                      </a:r>
                      <a:endParaRPr lang="fr-FR" sz="1600" dirty="0">
                        <a:solidFill>
                          <a:srgbClr val="2D2E83"/>
                        </a:solidFill>
                        <a:effectLst/>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b="1" dirty="0">
                          <a:solidFill>
                            <a:srgbClr val="2D2E83"/>
                          </a:solidFill>
                          <a:effectLst/>
                        </a:rPr>
                        <a:t>Pratique</a:t>
                      </a:r>
                      <a:endParaRPr lang="fr-FR" sz="1600" dirty="0">
                        <a:solidFill>
                          <a:srgbClr val="2D2E83"/>
                        </a:solidFill>
                        <a:effectLst/>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34803048"/>
                  </a:ext>
                </a:extLst>
              </a:tr>
              <a:tr h="713491">
                <a:tc>
                  <a:txBody>
                    <a:bodyPr/>
                    <a:lstStyle/>
                    <a:p>
                      <a:pPr algn="ctr"/>
                      <a:r>
                        <a:rPr lang="fr-FR" sz="1600">
                          <a:solidFill>
                            <a:srgbClr val="2D2E83"/>
                          </a:solidFill>
                          <a:effectLst/>
                        </a:rPr>
                        <a:t>Déclic</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a:solidFill>
                            <a:srgbClr val="2D2E83"/>
                          </a:solidFill>
                          <a:effectLst/>
                        </a:rPr>
                        <a:t>Ouverte à tous</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a:solidFill>
                            <a:srgbClr val="2D2E83"/>
                          </a:solidFill>
                          <a:effectLst/>
                        </a:rPr>
                        <a:t>Max 20</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une année sportive soit 36 semaines</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J1 - 6M -12M</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3M - 9M</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Spécifique ou multi-activités</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48431948"/>
                  </a:ext>
                </a:extLst>
              </a:tr>
              <a:tr h="713491">
                <a:tc>
                  <a:txBody>
                    <a:bodyPr/>
                    <a:lstStyle/>
                    <a:p>
                      <a:pPr algn="ctr"/>
                      <a:r>
                        <a:rPr lang="fr-FR" sz="1600">
                          <a:solidFill>
                            <a:srgbClr val="2D2E83"/>
                          </a:solidFill>
                          <a:effectLst/>
                        </a:rPr>
                        <a:t>Elan</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Spécifique PEPS</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Max 12</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une année sportive soit 36 semaines</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J1 - 6M -12M</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3M - 9M</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Spécifique ou multi-activités</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53135840"/>
                  </a:ext>
                </a:extLst>
              </a:tr>
              <a:tr h="713491">
                <a:tc>
                  <a:txBody>
                    <a:bodyPr/>
                    <a:lstStyle/>
                    <a:p>
                      <a:pPr algn="ctr"/>
                      <a:r>
                        <a:rPr lang="fr-FR" sz="1600" dirty="0">
                          <a:solidFill>
                            <a:srgbClr val="2D2E83"/>
                          </a:solidFill>
                          <a:effectLst/>
                        </a:rPr>
                        <a:t>Passerelle</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Spécifique PEPS</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Max 12</a:t>
                      </a:r>
                    </a:p>
                    <a:p>
                      <a:pPr algn="ctr"/>
                      <a:r>
                        <a:rPr lang="fr-FR" sz="1600">
                          <a:solidFill>
                            <a:srgbClr val="2D2E83"/>
                          </a:solidFill>
                          <a:effectLst/>
                        </a:rPr>
                        <a:t>(min 3-4)</a:t>
                      </a:r>
                      <a:endParaRPr lang="fr-FR" sz="1600" dirty="0">
                        <a:solidFill>
                          <a:srgbClr val="2D2E83"/>
                        </a:solidFill>
                        <a:effectLst/>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3 à 6 mois renouvelable 1 fois</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J1 - 3M – fin</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X</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rgbClr val="2D2E83"/>
                          </a:solidFill>
                          <a:effectLst/>
                        </a:rPr>
                        <a:t>Multi-activités</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94089450"/>
                  </a:ext>
                </a:extLst>
              </a:tr>
            </a:tbl>
          </a:graphicData>
        </a:graphic>
      </p:graphicFrame>
      <p:sp>
        <p:nvSpPr>
          <p:cNvPr id="7" name="TextShape 1">
            <a:extLst>
              <a:ext uri="{FF2B5EF4-FFF2-40B4-BE49-F238E27FC236}">
                <a16:creationId xmlns="" xmlns:a16="http://schemas.microsoft.com/office/drawing/2014/main" id="{7ABAD75C-7381-436E-B655-D8FB519B5A4E}"/>
              </a:ext>
            </a:extLst>
          </p:cNvPr>
          <p:cNvSpPr txBox="1"/>
          <p:nvPr/>
        </p:nvSpPr>
        <p:spPr>
          <a:xfrm>
            <a:off x="228600" y="142140"/>
            <a:ext cx="8733960" cy="1142640"/>
          </a:xfrm>
          <a:prstGeom prst="rect">
            <a:avLst/>
          </a:prstGeom>
          <a:noFill/>
          <a:ln>
            <a:noFill/>
          </a:ln>
        </p:spPr>
        <p:txBody>
          <a:bodyPr anchor="ctr"/>
          <a:lstStyle/>
          <a:p>
            <a:pPr algn="ctr">
              <a:lnSpc>
                <a:spcPct val="100000"/>
              </a:lnSpc>
            </a:pPr>
            <a:r>
              <a:rPr lang="fr-FR" sz="3600" b="1" strike="noStrike" spc="-1" dirty="0">
                <a:solidFill>
                  <a:srgbClr val="E6007E"/>
                </a:solidFill>
                <a:latin typeface="Calibri"/>
              </a:rPr>
              <a:t>Offres de pratique</a:t>
            </a:r>
            <a:endParaRPr lang="fr-FR" sz="3600" b="0" strike="noStrike" spc="-1" dirty="0">
              <a:solidFill>
                <a:srgbClr val="E6007E"/>
              </a:solidFill>
              <a:latin typeface="Calibri"/>
            </a:endParaRPr>
          </a:p>
        </p:txBody>
      </p:sp>
      <p:sp>
        <p:nvSpPr>
          <p:cNvPr id="6" name="Espace réservé du numéro de diapositive 1">
            <a:extLst>
              <a:ext uri="{FF2B5EF4-FFF2-40B4-BE49-F238E27FC236}">
                <a16:creationId xmlns="" xmlns:a16="http://schemas.microsoft.com/office/drawing/2014/main" id="{442064D9-581A-4256-897E-64D5642D48DF}"/>
              </a:ext>
            </a:extLst>
          </p:cNvPr>
          <p:cNvSpPr>
            <a:spLocks noGrp="1"/>
          </p:cNvSpPr>
          <p:nvPr>
            <p:ph type="sldNum" sz="quarter" idx="12"/>
          </p:nvPr>
        </p:nvSpPr>
        <p:spPr>
          <a:xfrm>
            <a:off x="6553200" y="6356350"/>
            <a:ext cx="2133600" cy="365125"/>
          </a:xfrm>
        </p:spPr>
        <p:txBody>
          <a:bodyPr/>
          <a:lstStyle/>
          <a:p>
            <a:fld id="{22211415-5CF4-40E1-806B-1790CA60369F}" type="slidenum">
              <a:rPr lang="fr-FR" smtClean="0"/>
              <a:t>20</a:t>
            </a:fld>
            <a:endParaRPr lang="fr-FR" dirty="0"/>
          </a:p>
        </p:txBody>
      </p:sp>
      <p:grpSp>
        <p:nvGrpSpPr>
          <p:cNvPr id="8" name="Groupe 7">
            <a:extLst>
              <a:ext uri="{FF2B5EF4-FFF2-40B4-BE49-F238E27FC236}">
                <a16:creationId xmlns="" xmlns:a16="http://schemas.microsoft.com/office/drawing/2014/main" id="{A5C50B0A-E420-4DC0-A980-CF13DD272848}"/>
              </a:ext>
            </a:extLst>
          </p:cNvPr>
          <p:cNvGrpSpPr/>
          <p:nvPr/>
        </p:nvGrpSpPr>
        <p:grpSpPr>
          <a:xfrm>
            <a:off x="2391822" y="6001931"/>
            <a:ext cx="3868732" cy="699641"/>
            <a:chOff x="3439572" y="6136832"/>
            <a:chExt cx="3868732" cy="699641"/>
          </a:xfrm>
        </p:grpSpPr>
        <p:pic>
          <p:nvPicPr>
            <p:cNvPr id="9" name="Picture 2">
              <a:extLst>
                <a:ext uri="{FF2B5EF4-FFF2-40B4-BE49-F238E27FC236}">
                  <a16:creationId xmlns="" xmlns:a16="http://schemas.microsoft.com/office/drawing/2014/main" id="{E776D04C-086B-4372-B096-64A59152A9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a:extLst>
                <a:ext uri="{FF2B5EF4-FFF2-40B4-BE49-F238E27FC236}">
                  <a16:creationId xmlns="" xmlns:a16="http://schemas.microsoft.com/office/drawing/2014/main" id="{3673AFD7-9A42-4A1D-BC65-AF9C270F316E}"/>
                </a:ext>
              </a:extLst>
            </p:cNvPr>
            <p:cNvPicPr/>
            <p:nvPr/>
          </p:nvPicPr>
          <p:blipFill rotWithShape="1">
            <a:blip r:embed="rId4">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77383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
            <a:extLst>
              <a:ext uri="{FF2B5EF4-FFF2-40B4-BE49-F238E27FC236}">
                <a16:creationId xmlns="" xmlns:a16="http://schemas.microsoft.com/office/drawing/2014/main" id="{B4204E8C-EE54-4FD6-A65E-C918FD485834}"/>
              </a:ext>
            </a:extLst>
          </p:cNvPr>
          <p:cNvSpPr>
            <a:spLocks noGrp="1"/>
          </p:cNvSpPr>
          <p:nvPr>
            <p:ph type="sldNum" sz="quarter" idx="12"/>
          </p:nvPr>
        </p:nvSpPr>
        <p:spPr>
          <a:xfrm>
            <a:off x="6553200" y="6356350"/>
            <a:ext cx="2133600" cy="365125"/>
          </a:xfrm>
        </p:spPr>
        <p:txBody>
          <a:bodyPr/>
          <a:lstStyle/>
          <a:p>
            <a:fld id="{22211415-5CF4-40E1-806B-1790CA60369F}" type="slidenum">
              <a:rPr lang="fr-FR" smtClean="0"/>
              <a:t>21</a:t>
            </a:fld>
            <a:endParaRPr lang="fr-FR" dirty="0"/>
          </a:p>
        </p:txBody>
      </p:sp>
      <p:pic>
        <p:nvPicPr>
          <p:cNvPr id="8" name="Image 7">
            <a:extLst>
              <a:ext uri="{FF2B5EF4-FFF2-40B4-BE49-F238E27FC236}">
                <a16:creationId xmlns="" xmlns:a16="http://schemas.microsoft.com/office/drawing/2014/main" id="{73BCB155-A7C4-4BC3-B398-35264CDD8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697" y="-1"/>
            <a:ext cx="9649072" cy="8504792"/>
          </a:xfrm>
          <a:prstGeom prst="rect">
            <a:avLst/>
          </a:prstGeom>
        </p:spPr>
      </p:pic>
      <p:pic>
        <p:nvPicPr>
          <p:cNvPr id="9" name="Image 8">
            <a:extLst>
              <a:ext uri="{FF2B5EF4-FFF2-40B4-BE49-F238E27FC236}">
                <a16:creationId xmlns="" xmlns:a16="http://schemas.microsoft.com/office/drawing/2014/main" id="{8D0603F0-6326-4ADD-B2CA-76C3953BCC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8" y="116632"/>
            <a:ext cx="1559843" cy="1995499"/>
          </a:xfrm>
          <a:prstGeom prst="rect">
            <a:avLst/>
          </a:prstGeom>
        </p:spPr>
      </p:pic>
      <p:pic>
        <p:nvPicPr>
          <p:cNvPr id="10" name="Image 9">
            <a:extLst>
              <a:ext uri="{FF2B5EF4-FFF2-40B4-BE49-F238E27FC236}">
                <a16:creationId xmlns="" xmlns:a16="http://schemas.microsoft.com/office/drawing/2014/main" id="{C0361BA6-FA94-4FFC-B93F-A722957618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260648"/>
            <a:ext cx="3456384" cy="445155"/>
          </a:xfrm>
          <a:prstGeom prst="rect">
            <a:avLst/>
          </a:prstGeom>
        </p:spPr>
      </p:pic>
      <p:grpSp>
        <p:nvGrpSpPr>
          <p:cNvPr id="11" name="Groupe 10">
            <a:extLst>
              <a:ext uri="{FF2B5EF4-FFF2-40B4-BE49-F238E27FC236}">
                <a16:creationId xmlns="" xmlns:a16="http://schemas.microsoft.com/office/drawing/2014/main" id="{8A314B45-1D50-4937-85DA-25261B2BA64D}"/>
              </a:ext>
            </a:extLst>
          </p:cNvPr>
          <p:cNvGrpSpPr/>
          <p:nvPr/>
        </p:nvGrpSpPr>
        <p:grpSpPr>
          <a:xfrm>
            <a:off x="3439572" y="6136832"/>
            <a:ext cx="3868732" cy="699641"/>
            <a:chOff x="3439572" y="6136832"/>
            <a:chExt cx="3868732" cy="699641"/>
          </a:xfrm>
        </p:grpSpPr>
        <p:pic>
          <p:nvPicPr>
            <p:cNvPr id="12" name="Picture 2">
              <a:extLst>
                <a:ext uri="{FF2B5EF4-FFF2-40B4-BE49-F238E27FC236}">
                  <a16:creationId xmlns="" xmlns:a16="http://schemas.microsoft.com/office/drawing/2014/main" id="{AEA3ED5B-B2D9-43E4-BCC4-89E664AD48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 12">
              <a:extLst>
                <a:ext uri="{FF2B5EF4-FFF2-40B4-BE49-F238E27FC236}">
                  <a16:creationId xmlns="" xmlns:a16="http://schemas.microsoft.com/office/drawing/2014/main" id="{5C9791A9-6632-4D51-B2F4-CA35FD8DC8A6}"/>
                </a:ext>
              </a:extLst>
            </p:cNvPr>
            <p:cNvPicPr/>
            <p:nvPr/>
          </p:nvPicPr>
          <p:blipFill rotWithShape="1">
            <a:blip r:embed="rId7">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pic>
        <p:nvPicPr>
          <p:cNvPr id="3" name="Image 2">
            <a:extLst>
              <a:ext uri="{FF2B5EF4-FFF2-40B4-BE49-F238E27FC236}">
                <a16:creationId xmlns="" xmlns:a16="http://schemas.microsoft.com/office/drawing/2014/main" id="{616A46DB-C512-42A2-9BEE-F54028CA8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7092" y="1952468"/>
            <a:ext cx="5667240" cy="3454152"/>
          </a:xfrm>
          <a:prstGeom prst="rect">
            <a:avLst/>
          </a:prstGeom>
        </p:spPr>
      </p:pic>
    </p:spTree>
    <p:extLst>
      <p:ext uri="{BB962C8B-B14F-4D97-AF65-F5344CB8AC3E}">
        <p14:creationId xmlns:p14="http://schemas.microsoft.com/office/powerpoint/2010/main" val="2997677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DA4B85B8-BC8D-490D-BA18-FA6EFE0EEBFC}"/>
              </a:ext>
            </a:extLst>
          </p:cNvPr>
          <p:cNvPicPr>
            <a:picLocks noChangeAspect="1"/>
          </p:cNvPicPr>
          <p:nvPr/>
        </p:nvPicPr>
        <p:blipFill rotWithShape="1">
          <a:blip r:embed="rId2"/>
          <a:srcRect l="24211" t="28235" r="25527" b="23010"/>
          <a:stretch/>
        </p:blipFill>
        <p:spPr>
          <a:xfrm>
            <a:off x="156024" y="673764"/>
            <a:ext cx="8831951" cy="4816549"/>
          </a:xfrm>
          <a:prstGeom prst="rect">
            <a:avLst/>
          </a:prstGeom>
        </p:spPr>
      </p:pic>
    </p:spTree>
    <p:extLst>
      <p:ext uri="{BB962C8B-B14F-4D97-AF65-F5344CB8AC3E}">
        <p14:creationId xmlns:p14="http://schemas.microsoft.com/office/powerpoint/2010/main" val="2236194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96ED13E2-F7F2-44A9-A01A-A6C685F0D678}"/>
              </a:ext>
            </a:extLst>
          </p:cNvPr>
          <p:cNvPicPr>
            <a:picLocks noChangeAspect="1"/>
          </p:cNvPicPr>
          <p:nvPr/>
        </p:nvPicPr>
        <p:blipFill rotWithShape="1">
          <a:blip r:embed="rId2"/>
          <a:srcRect l="24473" t="23086" r="46053" b="9512"/>
          <a:stretch/>
        </p:blipFill>
        <p:spPr>
          <a:xfrm>
            <a:off x="2271295" y="470949"/>
            <a:ext cx="4601409" cy="5916101"/>
          </a:xfrm>
          <a:prstGeom prst="rect">
            <a:avLst/>
          </a:prstGeom>
        </p:spPr>
      </p:pic>
    </p:spTree>
    <p:extLst>
      <p:ext uri="{BB962C8B-B14F-4D97-AF65-F5344CB8AC3E}">
        <p14:creationId xmlns:p14="http://schemas.microsoft.com/office/powerpoint/2010/main" val="205127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071FA267-FEF3-4C21-BE30-5660C45FE55D}"/>
              </a:ext>
            </a:extLst>
          </p:cNvPr>
          <p:cNvPicPr>
            <a:picLocks noChangeAspect="1"/>
          </p:cNvPicPr>
          <p:nvPr/>
        </p:nvPicPr>
        <p:blipFill rotWithShape="1">
          <a:blip r:embed="rId2"/>
          <a:srcRect l="10263" t="9512" r="14475" b="10917"/>
          <a:stretch/>
        </p:blipFill>
        <p:spPr>
          <a:xfrm>
            <a:off x="0" y="782053"/>
            <a:ext cx="8906197" cy="5293894"/>
          </a:xfrm>
          <a:prstGeom prst="rect">
            <a:avLst/>
          </a:prstGeom>
        </p:spPr>
      </p:pic>
    </p:spTree>
    <p:extLst>
      <p:ext uri="{BB962C8B-B14F-4D97-AF65-F5344CB8AC3E}">
        <p14:creationId xmlns:p14="http://schemas.microsoft.com/office/powerpoint/2010/main" val="2090843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3F87835D-C084-4962-82CD-1CF02E708D5F}"/>
              </a:ext>
            </a:extLst>
          </p:cNvPr>
          <p:cNvPicPr>
            <a:picLocks noChangeAspect="1"/>
          </p:cNvPicPr>
          <p:nvPr/>
        </p:nvPicPr>
        <p:blipFill rotWithShape="1">
          <a:blip r:embed="rId2"/>
          <a:srcRect l="10263" t="9980" r="14210" b="7640"/>
          <a:stretch/>
        </p:blipFill>
        <p:spPr>
          <a:xfrm>
            <a:off x="451869" y="902368"/>
            <a:ext cx="8240261" cy="5053263"/>
          </a:xfrm>
          <a:prstGeom prst="rect">
            <a:avLst/>
          </a:prstGeom>
        </p:spPr>
      </p:pic>
      <p:pic>
        <p:nvPicPr>
          <p:cNvPr id="7" name="Image 6">
            <a:extLst>
              <a:ext uri="{FF2B5EF4-FFF2-40B4-BE49-F238E27FC236}">
                <a16:creationId xmlns="" xmlns:a16="http://schemas.microsoft.com/office/drawing/2014/main" id="{1DF53D0A-FDCE-482E-BBB1-27C71A6DDF83}"/>
              </a:ext>
            </a:extLst>
          </p:cNvPr>
          <p:cNvPicPr>
            <a:picLocks noChangeAspect="1"/>
          </p:cNvPicPr>
          <p:nvPr/>
        </p:nvPicPr>
        <p:blipFill rotWithShape="1">
          <a:blip r:embed="rId3"/>
          <a:srcRect l="10263" t="9513" r="16165" b="78531"/>
          <a:stretch/>
        </p:blipFill>
        <p:spPr>
          <a:xfrm>
            <a:off x="263279" y="317095"/>
            <a:ext cx="8380725" cy="765747"/>
          </a:xfrm>
          <a:prstGeom prst="rect">
            <a:avLst/>
          </a:prstGeom>
        </p:spPr>
      </p:pic>
    </p:spTree>
    <p:extLst>
      <p:ext uri="{BB962C8B-B14F-4D97-AF65-F5344CB8AC3E}">
        <p14:creationId xmlns:p14="http://schemas.microsoft.com/office/powerpoint/2010/main" val="111858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a:extLst>
              <a:ext uri="{FF2B5EF4-FFF2-40B4-BE49-F238E27FC236}">
                <a16:creationId xmlns="" xmlns:a16="http://schemas.microsoft.com/office/drawing/2014/main" id="{1214DE1C-ACAB-43AC-A5BD-E04D2463BE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6348" r="22948" b="19360"/>
          <a:stretch>
            <a:fillRect/>
          </a:stretch>
        </p:blipFill>
        <p:spPr bwMode="auto">
          <a:xfrm>
            <a:off x="1" y="361"/>
            <a:ext cx="1997280" cy="6857280"/>
          </a:xfrm>
          <a:prstGeom prst="rect">
            <a:avLst/>
          </a:prstGeom>
          <a:blipFill dpi="0" rotWithShape="0">
            <a:blip r:embed="rId4">
              <a:alphaModFix amt="50000"/>
            </a:blip>
            <a:srcRect l="56348" r="22948" b="19360"/>
            <a:tile tx="0" ty="0" sx="100000" sy="100000" flip="none" algn="tl"/>
          </a:bli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6" name="Picture 2">
            <a:extLst>
              <a:ext uri="{FF2B5EF4-FFF2-40B4-BE49-F238E27FC236}">
                <a16:creationId xmlns="" xmlns:a16="http://schemas.microsoft.com/office/drawing/2014/main" id="{58FD024A-6CDE-4107-8AC6-1575E2780A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01" y="5987881"/>
            <a:ext cx="3456000" cy="4449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3">
            <a:extLst>
              <a:ext uri="{FF2B5EF4-FFF2-40B4-BE49-F238E27FC236}">
                <a16:creationId xmlns="" xmlns:a16="http://schemas.microsoft.com/office/drawing/2014/main" id="{C75C1343-C8D6-4CB2-BE6C-FB2029890A0B}"/>
              </a:ext>
            </a:extLst>
          </p:cNvPr>
          <p:cNvSpPr>
            <a:spLocks noGrp="1" noChangeArrowheads="1"/>
          </p:cNvSpPr>
          <p:nvPr>
            <p:ph type="title"/>
          </p:nvPr>
        </p:nvSpPr>
        <p:spPr>
          <a:xfrm>
            <a:off x="1997281" y="275401"/>
            <a:ext cx="7145280" cy="1141920"/>
          </a:xfrm>
          <a:ln/>
        </p:spPr>
        <p:txBody>
          <a:bodyPr/>
          <a:lstStyle/>
          <a:p>
            <a:pPr algn="ctr">
              <a:lnSpc>
                <a:spcPct val="100000"/>
              </a:lnSpc>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Lst>
            </a:pPr>
            <a:r>
              <a:rPr lang="fr-FR" altLang="fr-FR" sz="3266" b="1">
                <a:solidFill>
                  <a:srgbClr val="FF0066"/>
                </a:solidFill>
              </a:rPr>
              <a:t>Plan Socle : 3 axes stratégiques</a:t>
            </a:r>
          </a:p>
        </p:txBody>
      </p:sp>
      <p:sp>
        <p:nvSpPr>
          <p:cNvPr id="6148" name="Text Box 4">
            <a:extLst>
              <a:ext uri="{FF2B5EF4-FFF2-40B4-BE49-F238E27FC236}">
                <a16:creationId xmlns="" xmlns:a16="http://schemas.microsoft.com/office/drawing/2014/main" id="{66BE16FD-14FF-4527-A489-406E0219732E}"/>
              </a:ext>
            </a:extLst>
          </p:cNvPr>
          <p:cNvSpPr txBox="1">
            <a:spLocks noChangeArrowheads="1"/>
          </p:cNvSpPr>
          <p:nvPr/>
        </p:nvSpPr>
        <p:spPr bwMode="auto">
          <a:xfrm>
            <a:off x="2196001" y="1725481"/>
            <a:ext cx="6696000" cy="4569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9pPr>
          </a:lstStyle>
          <a:p>
            <a:pPr>
              <a:spcBef>
                <a:spcPts val="511"/>
              </a:spcBef>
              <a:buClr>
                <a:srgbClr val="002060"/>
              </a:buClr>
              <a:buSzPct val="127000"/>
              <a:buBlip>
                <a:blip r:embed="rId6"/>
              </a:buBlip>
            </a:pPr>
            <a:r>
              <a:rPr lang="fr-FR" altLang="fr-FR" sz="2540" dirty="0">
                <a:solidFill>
                  <a:srgbClr val="2D2E83"/>
                </a:solidFill>
                <a:latin typeface="Calibri" panose="020F0502020204030204" pitchFamily="34" charset="0"/>
              </a:rPr>
              <a:t>Promotion de l’activité physique  et lutte contre la sédentarité</a:t>
            </a:r>
          </a:p>
          <a:p>
            <a:pPr>
              <a:spcBef>
                <a:spcPts val="181"/>
              </a:spcBef>
            </a:pPr>
            <a:endParaRPr lang="fr-FR" altLang="fr-FR" sz="907" dirty="0">
              <a:solidFill>
                <a:srgbClr val="2D2E83"/>
              </a:solidFill>
              <a:latin typeface="Calibri" panose="020F0502020204030204" pitchFamily="34" charset="0"/>
            </a:endParaRPr>
          </a:p>
          <a:p>
            <a:pPr>
              <a:spcBef>
                <a:spcPts val="511"/>
              </a:spcBef>
              <a:buClr>
                <a:srgbClr val="002060"/>
              </a:buClr>
              <a:buSzPct val="127000"/>
              <a:buBlip>
                <a:blip r:embed="rId6"/>
              </a:buBlip>
            </a:pPr>
            <a:r>
              <a:rPr lang="fr-FR" altLang="fr-FR" sz="2540" dirty="0">
                <a:solidFill>
                  <a:srgbClr val="2D2E83"/>
                </a:solidFill>
                <a:latin typeface="Calibri" panose="020F0502020204030204" pitchFamily="34" charset="0"/>
              </a:rPr>
              <a:t>Prescription de l’activité physique et sportive  </a:t>
            </a:r>
          </a:p>
          <a:p>
            <a:pPr>
              <a:spcBef>
                <a:spcPts val="181"/>
              </a:spcBef>
            </a:pPr>
            <a:endParaRPr lang="fr-FR" altLang="fr-FR" sz="907" dirty="0">
              <a:solidFill>
                <a:srgbClr val="2D2E83"/>
              </a:solidFill>
              <a:latin typeface="Calibri" panose="020F0502020204030204" pitchFamily="34" charset="0"/>
            </a:endParaRPr>
          </a:p>
          <a:p>
            <a:pPr>
              <a:spcBef>
                <a:spcPts val="511"/>
              </a:spcBef>
              <a:buClr>
                <a:srgbClr val="002060"/>
              </a:buClr>
              <a:buSzPct val="127000"/>
              <a:buBlip>
                <a:blip r:embed="rId6"/>
              </a:buBlip>
            </a:pPr>
            <a:r>
              <a:rPr lang="fr-FR" altLang="fr-FR" sz="2540" dirty="0">
                <a:solidFill>
                  <a:srgbClr val="2D2E83"/>
                </a:solidFill>
                <a:latin typeface="Calibri" panose="020F0502020204030204" pitchFamily="34" charset="0"/>
              </a:rPr>
              <a:t>Communication - innovation – recherche - évaluation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 xmlns:a16="http://schemas.microsoft.com/office/drawing/2014/main" id="{FCAD1B24-9AD1-4081-9C54-232EE4448D9D}"/>
              </a:ext>
            </a:extLst>
          </p:cNvPr>
          <p:cNvSpPr txBox="1">
            <a:spLocks noChangeArrowheads="1"/>
          </p:cNvSpPr>
          <p:nvPr/>
        </p:nvSpPr>
        <p:spPr bwMode="auto">
          <a:xfrm>
            <a:off x="6552001" y="6356521"/>
            <a:ext cx="2132640" cy="36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pPr>
            <a:fld id="{1099EEE4-D2CC-4089-841F-9D8A42F3571E}" type="slidenum">
              <a:rPr lang="fr-FR" altLang="fr-FR" sz="1089">
                <a:solidFill>
                  <a:srgbClr val="8B8B8B"/>
                </a:solidFill>
                <a:latin typeface="Calibri" panose="020F0502020204030204" pitchFamily="34" charset="0"/>
                <a:cs typeface="Segoe UI" panose="020B0502040204020203" pitchFamily="34" charset="0"/>
              </a:rPr>
              <a:pPr algn="r" hangingPunct="1">
                <a:lnSpc>
                  <a:spcPct val="100000"/>
                </a:lnSpc>
              </a:pPr>
              <a:t>4</a:t>
            </a:fld>
            <a:endParaRPr lang="fr-FR" altLang="fr-FR" sz="1089">
              <a:solidFill>
                <a:srgbClr val="8B8B8B"/>
              </a:solidFill>
              <a:latin typeface="Calibri" panose="020F0502020204030204" pitchFamily="34" charset="0"/>
              <a:cs typeface="Segoe UI" panose="020B0502040204020203" pitchFamily="34" charset="0"/>
            </a:endParaRPr>
          </a:p>
        </p:txBody>
      </p:sp>
      <p:sp>
        <p:nvSpPr>
          <p:cNvPr id="7170" name="Rectangle 2">
            <a:extLst>
              <a:ext uri="{FF2B5EF4-FFF2-40B4-BE49-F238E27FC236}">
                <a16:creationId xmlns="" xmlns:a16="http://schemas.microsoft.com/office/drawing/2014/main" id="{85B46719-0F83-4F8B-943B-B80D995B8CBF}"/>
              </a:ext>
            </a:extLst>
          </p:cNvPr>
          <p:cNvSpPr>
            <a:spLocks noGrp="1" noChangeArrowheads="1"/>
          </p:cNvSpPr>
          <p:nvPr>
            <p:ph type="title"/>
          </p:nvPr>
        </p:nvSpPr>
        <p:spPr>
          <a:xfrm>
            <a:off x="282960" y="137159"/>
            <a:ext cx="8578080" cy="1141920"/>
          </a:xfrm>
          <a:solidFill>
            <a:srgbClr val="FFFFFF"/>
          </a:solidFill>
          <a:ln/>
          <a:extLst>
            <a:ext uri="{91240B29-F687-4F45-9708-019B960494DF}">
              <a14:hiddenLine xmlns:a14="http://schemas.microsoft.com/office/drawing/2010/main" w="57240" cap="flat">
                <a:solidFill>
                  <a:srgbClr val="3465A4"/>
                </a:solidFill>
                <a:round/>
                <a:headEnd/>
                <a:tailEnd/>
              </a14:hiddenLine>
            </a:ext>
          </a:extLst>
        </p:spPr>
        <p:txBody>
          <a:bodyPr/>
          <a:lstStyle/>
          <a:p>
            <a:pPr algn="ctr">
              <a:lnSpc>
                <a:spcPct val="100000"/>
              </a:lnSpc>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 pos="8150520" algn="l"/>
                <a:tab pos="8558047" algn="l"/>
              </a:tabLst>
            </a:pPr>
            <a:r>
              <a:rPr lang="fr-FR" altLang="fr-FR" sz="3266" b="1" dirty="0">
                <a:solidFill>
                  <a:srgbClr val="FF0066"/>
                </a:solidFill>
              </a:rPr>
              <a:t>Une gouvernance Sport Santé à 2 niveaux</a:t>
            </a:r>
          </a:p>
        </p:txBody>
      </p:sp>
      <p:pic>
        <p:nvPicPr>
          <p:cNvPr id="7171" name="Picture 3">
            <a:extLst>
              <a:ext uri="{FF2B5EF4-FFF2-40B4-BE49-F238E27FC236}">
                <a16:creationId xmlns="" xmlns:a16="http://schemas.microsoft.com/office/drawing/2014/main" id="{BCB454AD-651C-485B-A0D4-CA2D85268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79" y="1197001"/>
            <a:ext cx="7344000" cy="42609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a:extLst>
              <a:ext uri="{FF2B5EF4-FFF2-40B4-BE49-F238E27FC236}">
                <a16:creationId xmlns="" xmlns:a16="http://schemas.microsoft.com/office/drawing/2014/main" id="{3DD311CC-C21E-4BF8-ABD3-65C0469A0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01" y="6165001"/>
            <a:ext cx="3456000" cy="4449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Rectangle 5">
            <a:extLst>
              <a:ext uri="{FF2B5EF4-FFF2-40B4-BE49-F238E27FC236}">
                <a16:creationId xmlns="" xmlns:a16="http://schemas.microsoft.com/office/drawing/2014/main" id="{69506862-FADE-4A6B-B208-645D18010763}"/>
              </a:ext>
            </a:extLst>
          </p:cNvPr>
          <p:cNvSpPr>
            <a:spLocks noChangeArrowheads="1"/>
          </p:cNvSpPr>
          <p:nvPr/>
        </p:nvSpPr>
        <p:spPr bwMode="auto">
          <a:xfrm>
            <a:off x="2888916" y="5204521"/>
            <a:ext cx="4032000" cy="836296"/>
          </a:xfrm>
          <a:prstGeom prst="rect">
            <a:avLst/>
          </a:prstGeom>
          <a:noFill/>
          <a:ln w="25560" cap="flat">
            <a:solidFill>
              <a:srgbClr val="FFC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fr-FR" altLang="fr-FR" sz="1633" b="1">
                <a:latin typeface="Calibri" panose="020F0502020204030204" pitchFamily="34" charset="0"/>
              </a:rPr>
              <a:t>Peuvent être également associés : </a:t>
            </a:r>
          </a:p>
          <a:p>
            <a:pPr hangingPunct="1">
              <a:lnSpc>
                <a:spcPct val="100000"/>
              </a:lnSpc>
            </a:pPr>
            <a:r>
              <a:rPr lang="fr-FR" altLang="fr-FR" sz="1633" b="1">
                <a:latin typeface="Calibri" panose="020F0502020204030204" pitchFamily="34" charset="0"/>
              </a:rPr>
              <a:t>URPS, PTA, DAC/ETP, </a:t>
            </a:r>
          </a:p>
          <a:p>
            <a:pPr hangingPunct="1">
              <a:lnSpc>
                <a:spcPct val="100000"/>
              </a:lnSpc>
            </a:pPr>
            <a:r>
              <a:rPr lang="fr-FR" altLang="fr-FR" sz="1633" b="1">
                <a:latin typeface="Calibri" panose="020F0502020204030204" pitchFamily="34" charset="0"/>
              </a:rPr>
              <a:t>IREPS, Mutualité, PJJ…</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a:extLst>
              <a:ext uri="{FF2B5EF4-FFF2-40B4-BE49-F238E27FC236}">
                <a16:creationId xmlns="" xmlns:a16="http://schemas.microsoft.com/office/drawing/2014/main" id="{3C9A3650-445E-43FE-8E65-D9BEC4A8CA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6348" r="22948" b="19360"/>
          <a:stretch>
            <a:fillRect/>
          </a:stretch>
        </p:blipFill>
        <p:spPr bwMode="auto">
          <a:xfrm>
            <a:off x="1" y="361"/>
            <a:ext cx="1997280" cy="6857280"/>
          </a:xfrm>
          <a:prstGeom prst="rect">
            <a:avLst/>
          </a:prstGeom>
          <a:blipFill dpi="0" rotWithShape="0">
            <a:blip r:embed="rId4">
              <a:alphaModFix amt="50000"/>
            </a:blip>
            <a:srcRect l="56348" r="22948" b="19360"/>
            <a:tile tx="0" ty="0" sx="100000" sy="100000" flip="none" algn="tl"/>
          </a:bli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4" name="Picture 2">
            <a:extLst>
              <a:ext uri="{FF2B5EF4-FFF2-40B4-BE49-F238E27FC236}">
                <a16:creationId xmlns="" xmlns:a16="http://schemas.microsoft.com/office/drawing/2014/main" id="{2EDA2CD7-F81E-4389-87B6-392687FE5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01" y="5987881"/>
            <a:ext cx="3456000" cy="4449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3">
            <a:extLst>
              <a:ext uri="{FF2B5EF4-FFF2-40B4-BE49-F238E27FC236}">
                <a16:creationId xmlns="" xmlns:a16="http://schemas.microsoft.com/office/drawing/2014/main" id="{98B0F68B-97D8-4DDD-8625-3F6547FAC1DE}"/>
              </a:ext>
            </a:extLst>
          </p:cNvPr>
          <p:cNvSpPr>
            <a:spLocks noGrp="1" noChangeArrowheads="1"/>
          </p:cNvSpPr>
          <p:nvPr>
            <p:ph type="title"/>
          </p:nvPr>
        </p:nvSpPr>
        <p:spPr>
          <a:xfrm>
            <a:off x="1997281" y="275401"/>
            <a:ext cx="7145280" cy="1141920"/>
          </a:xfrm>
          <a:ln/>
        </p:spPr>
        <p:txBody>
          <a:bodyPr/>
          <a:lstStyle/>
          <a:p>
            <a:pPr algn="ctr">
              <a:lnSpc>
                <a:spcPct val="100000"/>
              </a:lnSpc>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Lst>
            </a:pPr>
            <a:r>
              <a:rPr lang="fr-FR" altLang="fr-FR" sz="3266" b="1">
                <a:solidFill>
                  <a:srgbClr val="FF0066"/>
                </a:solidFill>
              </a:rPr>
              <a:t>L’instance territoriale de coordination SSBE</a:t>
            </a:r>
          </a:p>
        </p:txBody>
      </p:sp>
      <p:sp>
        <p:nvSpPr>
          <p:cNvPr id="8196" name="Text Box 4">
            <a:extLst>
              <a:ext uri="{FF2B5EF4-FFF2-40B4-BE49-F238E27FC236}">
                <a16:creationId xmlns="" xmlns:a16="http://schemas.microsoft.com/office/drawing/2014/main" id="{7439687A-AD19-40AB-99C5-CF82EC1B27B8}"/>
              </a:ext>
            </a:extLst>
          </p:cNvPr>
          <p:cNvSpPr txBox="1">
            <a:spLocks noChangeArrowheads="1"/>
          </p:cNvSpPr>
          <p:nvPr/>
        </p:nvSpPr>
        <p:spPr bwMode="auto">
          <a:xfrm>
            <a:off x="1997281" y="1557001"/>
            <a:ext cx="7037280" cy="50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spcBef>
                <a:spcPts val="511"/>
              </a:spcBef>
              <a:buClr>
                <a:srgbClr val="002060"/>
              </a:buClr>
              <a:buSzPct val="127000"/>
              <a:buBlip>
                <a:blip r:embed="rId6"/>
              </a:buBlip>
            </a:pPr>
            <a:r>
              <a:rPr lang="fr-FR" altLang="fr-FR" sz="2000" dirty="0">
                <a:solidFill>
                  <a:srgbClr val="2D2E83"/>
                </a:solidFill>
                <a:latin typeface="Calibri" panose="020F0502020204030204" pitchFamily="34" charset="0"/>
              </a:rPr>
              <a:t>Animée par les DD ARS et les DDCS – PP</a:t>
            </a:r>
          </a:p>
          <a:p>
            <a:pPr>
              <a:spcBef>
                <a:spcPts val="511"/>
              </a:spcBef>
            </a:pPr>
            <a:endParaRPr lang="fr-FR" altLang="fr-FR" sz="2000" dirty="0">
              <a:solidFill>
                <a:srgbClr val="2D2E83"/>
              </a:solidFill>
              <a:latin typeface="Calibri" panose="020F0502020204030204" pitchFamily="34" charset="0"/>
            </a:endParaRPr>
          </a:p>
          <a:p>
            <a:pPr>
              <a:spcBef>
                <a:spcPts val="511"/>
              </a:spcBef>
              <a:buClr>
                <a:srgbClr val="002060"/>
              </a:buClr>
              <a:buSzPct val="127000"/>
              <a:buBlip>
                <a:blip r:embed="rId6"/>
              </a:buBlip>
            </a:pPr>
            <a:r>
              <a:rPr lang="fr-FR" altLang="fr-FR" sz="2000" dirty="0">
                <a:solidFill>
                  <a:srgbClr val="2D2E83"/>
                </a:solidFill>
                <a:latin typeface="Calibri" panose="020F0502020204030204" pitchFamily="34" charset="0"/>
              </a:rPr>
              <a:t>Réunit les acteurs locaux de son territoire, engagés sur des actions SSBE (a minima Département, CDOS et CPAM du territoire concerné)</a:t>
            </a:r>
          </a:p>
          <a:p>
            <a:pPr>
              <a:spcBef>
                <a:spcPts val="511"/>
              </a:spcBef>
            </a:pPr>
            <a:endParaRPr lang="fr-FR" altLang="fr-FR" sz="2000" dirty="0">
              <a:solidFill>
                <a:srgbClr val="2D2E83"/>
              </a:solidFill>
              <a:latin typeface="Calibri" panose="020F0502020204030204" pitchFamily="34" charset="0"/>
            </a:endParaRPr>
          </a:p>
          <a:p>
            <a:pPr>
              <a:spcBef>
                <a:spcPts val="511"/>
              </a:spcBef>
              <a:buClr>
                <a:srgbClr val="002060"/>
              </a:buClr>
              <a:buSzPct val="127000"/>
              <a:buBlip>
                <a:blip r:embed="rId6"/>
              </a:buBlip>
            </a:pPr>
            <a:r>
              <a:rPr lang="fr-FR" altLang="fr-FR" sz="2000" dirty="0">
                <a:solidFill>
                  <a:srgbClr val="2D2E83"/>
                </a:solidFill>
                <a:latin typeface="Calibri" panose="020F0502020204030204" pitchFamily="34" charset="0"/>
              </a:rPr>
              <a:t>Pilote au niveau de son territoire le déploiement de la Stratégie régionale, et assure  le suivi et  des actions des Plans d’actions régional annuels, selon son champ de compétences et le territoire d’application de l’action,</a:t>
            </a:r>
          </a:p>
          <a:p>
            <a:pPr>
              <a:spcBef>
                <a:spcPts val="511"/>
              </a:spcBef>
            </a:pPr>
            <a:endParaRPr lang="fr-FR" altLang="fr-FR" sz="2000" dirty="0">
              <a:solidFill>
                <a:srgbClr val="2D2E83"/>
              </a:solidFill>
              <a:latin typeface="Calibri" panose="020F0502020204030204" pitchFamily="34" charset="0"/>
            </a:endParaRPr>
          </a:p>
          <a:p>
            <a:pPr>
              <a:spcBef>
                <a:spcPts val="511"/>
              </a:spcBef>
              <a:buClr>
                <a:srgbClr val="002060"/>
              </a:buClr>
              <a:buSzPct val="127000"/>
              <a:buBlip>
                <a:blip r:embed="rId6"/>
              </a:buBlip>
            </a:pPr>
            <a:r>
              <a:rPr lang="fr-FR" altLang="fr-FR" sz="2000" dirty="0">
                <a:solidFill>
                  <a:srgbClr val="2D2E83"/>
                </a:solidFill>
                <a:latin typeface="Calibri" panose="020F0502020204030204" pitchFamily="34" charset="0"/>
              </a:rPr>
              <a:t>Accompagne les initiatives locales contributives à la Stratégie régionale</a:t>
            </a:r>
          </a:p>
          <a:p>
            <a:pPr>
              <a:spcBef>
                <a:spcPts val="511"/>
              </a:spcBef>
            </a:pPr>
            <a:endParaRPr lang="fr-FR" altLang="fr-FR" sz="2000" dirty="0">
              <a:solidFill>
                <a:srgbClr val="002060"/>
              </a:solidFill>
              <a:latin typeface="Calibri" panose="020F0502020204030204" pitchFamily="34" charset="0"/>
            </a:endParaRPr>
          </a:p>
          <a:p>
            <a:pPr>
              <a:spcBef>
                <a:spcPts val="181"/>
              </a:spcBef>
            </a:pPr>
            <a:endParaRPr lang="fr-FR" altLang="fr-FR" sz="907" dirty="0">
              <a:solidFill>
                <a:srgbClr val="00206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a:extLst>
              <a:ext uri="{FF2B5EF4-FFF2-40B4-BE49-F238E27FC236}">
                <a16:creationId xmlns="" xmlns:a16="http://schemas.microsoft.com/office/drawing/2014/main" id="{5AD5C7CA-39F6-4F6C-8CC0-F7B27A99BAB1}"/>
              </a:ext>
            </a:extLst>
          </p:cNvPr>
          <p:cNvSpPr txBox="1">
            <a:spLocks noChangeArrowheads="1"/>
          </p:cNvSpPr>
          <p:nvPr/>
        </p:nvSpPr>
        <p:spPr bwMode="auto">
          <a:xfrm>
            <a:off x="1959841" y="99551"/>
            <a:ext cx="7133760" cy="1141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9030" rIns="0" bIns="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hangingPunct="1"/>
            <a:r>
              <a:rPr lang="fr-FR" altLang="fr-FR" sz="3266" b="1" dirty="0">
                <a:solidFill>
                  <a:srgbClr val="FF0066"/>
                </a:solidFill>
              </a:rPr>
              <a:t>Maison du Sport Santé</a:t>
            </a:r>
          </a:p>
        </p:txBody>
      </p:sp>
      <p:pic>
        <p:nvPicPr>
          <p:cNvPr id="9218" name="Picture 2">
            <a:extLst>
              <a:ext uri="{FF2B5EF4-FFF2-40B4-BE49-F238E27FC236}">
                <a16:creationId xmlns="" xmlns:a16="http://schemas.microsoft.com/office/drawing/2014/main" id="{7B57A763-147A-427E-9676-E393EC0EAC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480" y="65161"/>
            <a:ext cx="8752321" cy="835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a:extLst>
              <a:ext uri="{FF2B5EF4-FFF2-40B4-BE49-F238E27FC236}">
                <a16:creationId xmlns="" xmlns:a16="http://schemas.microsoft.com/office/drawing/2014/main" id="{174F555E-A612-47CC-AA3D-31CA20BD2B25}"/>
              </a:ext>
            </a:extLst>
          </p:cNvPr>
          <p:cNvSpPr txBox="1">
            <a:spLocks noChangeArrowheads="1"/>
          </p:cNvSpPr>
          <p:nvPr/>
        </p:nvSpPr>
        <p:spPr bwMode="auto">
          <a:xfrm>
            <a:off x="1959841" y="1364041"/>
            <a:ext cx="7053120" cy="5297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2159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marL="6477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marL="285750" indent="-285750">
              <a:lnSpc>
                <a:spcPct val="111000"/>
              </a:lnSpc>
              <a:spcBef>
                <a:spcPts val="1542"/>
              </a:spcBef>
              <a:spcAft>
                <a:spcPts val="1542"/>
              </a:spcAft>
              <a:buSzPct val="45000"/>
              <a:buFont typeface="Wingdings" panose="05000000000000000000" pitchFamily="2" charset="2"/>
              <a:buChar char="q"/>
            </a:pPr>
            <a:r>
              <a:rPr lang="fr-FR" altLang="fr-FR" u="sng" dirty="0" err="1">
                <a:solidFill>
                  <a:srgbClr val="2D2E83"/>
                </a:solidFill>
                <a:latin typeface="Calibri" panose="020F0502020204030204" pitchFamily="34" charset="0"/>
                <a:cs typeface="Calibri" panose="020F0502020204030204" pitchFamily="34" charset="0"/>
              </a:rPr>
              <a:t>Ojectifs</a:t>
            </a:r>
            <a:r>
              <a:rPr lang="fr-FR" altLang="fr-FR" dirty="0">
                <a:solidFill>
                  <a:srgbClr val="2D2E83"/>
                </a:solidFill>
                <a:latin typeface="Calibri" panose="020F0502020204030204" pitchFamily="34" charset="0"/>
                <a:cs typeface="Calibri" panose="020F0502020204030204" pitchFamily="34" charset="0"/>
              </a:rPr>
              <a:t> : offrir au travers d’un programme éducatif, préventif, thérapeutique, une accessibilité plus importante a la pratique du sport a des fins de santé, aux activités physiques générales (marche rapide, exercices de renforcement musculaire, etc.) ou adaptées aux limitations fonctionnelles et facteurs de risques individuels.</a:t>
            </a:r>
          </a:p>
          <a:p>
            <a:pPr marL="717550" lvl="2" indent="-285750">
              <a:spcBef>
                <a:spcPts val="1542"/>
              </a:spcBef>
              <a:spcAft>
                <a:spcPts val="1542"/>
              </a:spcAft>
              <a:buSzPct val="45000"/>
              <a:buFont typeface="Wingdings" panose="05000000000000000000" pitchFamily="2" charset="2"/>
              <a:buChar char="q"/>
            </a:pPr>
            <a:r>
              <a:rPr lang="fr-FR" altLang="fr-FR" dirty="0">
                <a:solidFill>
                  <a:srgbClr val="2D2E83"/>
                </a:solidFill>
                <a:latin typeface="Calibri" panose="020F0502020204030204" pitchFamily="34" charset="0"/>
                <a:cs typeface="Calibri" panose="020F0502020204030204" pitchFamily="34" charset="0"/>
              </a:rPr>
              <a:t>Cahier des charges étoffé mais souple</a:t>
            </a:r>
          </a:p>
          <a:p>
            <a:pPr marL="717550" lvl="2" indent="-285750">
              <a:spcBef>
                <a:spcPts val="1542"/>
              </a:spcBef>
              <a:spcAft>
                <a:spcPts val="1542"/>
              </a:spcAft>
              <a:buSzPct val="45000"/>
              <a:buFont typeface="Wingdings" panose="05000000000000000000" pitchFamily="2" charset="2"/>
              <a:buChar char="q"/>
            </a:pPr>
            <a:r>
              <a:rPr lang="fr-FR" altLang="fr-FR" dirty="0">
                <a:solidFill>
                  <a:srgbClr val="2D2E83"/>
                </a:solidFill>
                <a:latin typeface="Calibri" panose="020F0502020204030204" pitchFamily="34" charset="0"/>
                <a:cs typeface="Calibri" panose="020F0502020204030204" pitchFamily="34" charset="0"/>
              </a:rPr>
              <a:t>Espace d’accueil</a:t>
            </a:r>
          </a:p>
          <a:p>
            <a:pPr marL="717550" lvl="2" indent="-285750">
              <a:spcBef>
                <a:spcPts val="1542"/>
              </a:spcBef>
              <a:spcAft>
                <a:spcPts val="1542"/>
              </a:spcAft>
              <a:buSzPct val="45000"/>
              <a:buFont typeface="Wingdings" panose="05000000000000000000" pitchFamily="2" charset="2"/>
              <a:buChar char="q"/>
            </a:pPr>
            <a:r>
              <a:rPr lang="fr-FR" altLang="fr-FR" dirty="0">
                <a:solidFill>
                  <a:srgbClr val="2D2E83"/>
                </a:solidFill>
                <a:latin typeface="Calibri" panose="020F0502020204030204" pitchFamily="34" charset="0"/>
                <a:cs typeface="Calibri" panose="020F0502020204030204" pitchFamily="34" charset="0"/>
              </a:rPr>
              <a:t>Lieu de réalisation d’un bilan d’activités physiques</a:t>
            </a:r>
          </a:p>
          <a:p>
            <a:pPr marL="717550" lvl="2" indent="-285750">
              <a:spcBef>
                <a:spcPts val="1542"/>
              </a:spcBef>
              <a:spcAft>
                <a:spcPts val="1542"/>
              </a:spcAft>
              <a:buSzPct val="45000"/>
              <a:buFont typeface="Wingdings" panose="05000000000000000000" pitchFamily="2" charset="2"/>
              <a:buChar char="q"/>
            </a:pPr>
            <a:r>
              <a:rPr lang="fr-FR" altLang="fr-FR" dirty="0">
                <a:solidFill>
                  <a:srgbClr val="2D2E83"/>
                </a:solidFill>
                <a:latin typeface="Calibri" panose="020F0502020204030204" pitchFamily="34" charset="0"/>
                <a:cs typeface="Calibri" panose="020F0502020204030204" pitchFamily="34" charset="0"/>
              </a:rPr>
              <a:t>Lieu d’exercice de l’APS/APA</a:t>
            </a:r>
          </a:p>
          <a:p>
            <a:pPr marL="717550" lvl="2" indent="-285750">
              <a:spcBef>
                <a:spcPts val="1542"/>
              </a:spcBef>
              <a:spcAft>
                <a:spcPts val="1542"/>
              </a:spcAft>
              <a:buSzPct val="45000"/>
              <a:buFont typeface="Wingdings" panose="05000000000000000000" pitchFamily="2" charset="2"/>
              <a:buChar char="q"/>
            </a:pPr>
            <a:r>
              <a:rPr lang="fr-FR" altLang="fr-FR" dirty="0">
                <a:solidFill>
                  <a:srgbClr val="2D2E83"/>
                </a:solidFill>
                <a:latin typeface="Calibri" panose="020F0502020204030204" pitchFamily="34" charset="0"/>
                <a:cs typeface="Calibri" panose="020F0502020204030204" pitchFamily="34" charset="0"/>
              </a:rPr>
              <a:t>Lieu de formation transversale pour les acteurs</a:t>
            </a:r>
          </a:p>
          <a:p>
            <a:pPr marL="717550" lvl="2" indent="-285750">
              <a:spcBef>
                <a:spcPts val="1542"/>
              </a:spcBef>
              <a:spcAft>
                <a:spcPts val="1542"/>
              </a:spcAft>
              <a:buSzPct val="45000"/>
              <a:buFont typeface="Wingdings" panose="05000000000000000000" pitchFamily="2" charset="2"/>
              <a:buChar char="q"/>
            </a:pPr>
            <a:r>
              <a:rPr lang="fr-FR" altLang="fr-FR" dirty="0">
                <a:solidFill>
                  <a:srgbClr val="2D2E83"/>
                </a:solidFill>
                <a:latin typeface="Calibri" panose="020F0502020204030204" pitchFamily="34" charset="0"/>
                <a:cs typeface="Calibri" panose="020F0502020204030204" pitchFamily="34" charset="0"/>
              </a:rPr>
              <a:t>Lieu d’information de sensibilisation, de formation continue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1949907" y="5212169"/>
            <a:ext cx="7143750" cy="699641"/>
          </a:xfrm>
          <a:prstGeom prst="rect">
            <a:avLst/>
          </a:prstGeom>
          <a:noFill/>
          <a:ln>
            <a:noFill/>
          </a:ln>
        </p:spPr>
        <p:txBody>
          <a:bodyPr/>
          <a:lstStyle/>
          <a:p>
            <a:pPr marL="360" algn="ctr">
              <a:lnSpc>
                <a:spcPct val="110000"/>
              </a:lnSpc>
              <a:spcBef>
                <a:spcPts val="479"/>
              </a:spcBef>
              <a:spcAft>
                <a:spcPts val="601"/>
              </a:spcAft>
            </a:pPr>
            <a:r>
              <a:rPr lang="fr-FR" sz="2000" b="1" spc="-1" dirty="0">
                <a:solidFill>
                  <a:srgbClr val="95C11F"/>
                </a:solidFill>
                <a:latin typeface="Century Gothic" panose="020B0502020202020204" pitchFamily="34" charset="0"/>
              </a:rPr>
              <a:t>Adeline SCHIRMER – coordonnatrice territoriale PEPS 33</a:t>
            </a:r>
          </a:p>
          <a:p>
            <a:pPr>
              <a:lnSpc>
                <a:spcPct val="110000"/>
              </a:lnSpc>
              <a:spcBef>
                <a:spcPts val="479"/>
              </a:spcBef>
              <a:spcAft>
                <a:spcPts val="601"/>
              </a:spcAft>
            </a:pPr>
            <a:endParaRPr lang="fr-FR" sz="2000" spc="-1" dirty="0">
              <a:solidFill>
                <a:srgbClr val="000000"/>
              </a:solidFill>
              <a:latin typeface="Calibri"/>
            </a:endParaRPr>
          </a:p>
        </p:txBody>
      </p:sp>
      <p:pic>
        <p:nvPicPr>
          <p:cNvPr id="48" name="Image 5"/>
          <p:cNvPicPr/>
          <p:nvPr/>
        </p:nvPicPr>
        <p:blipFill>
          <a:blip r:embed="rId3"/>
          <a:stretch/>
        </p:blipFill>
        <p:spPr>
          <a:xfrm>
            <a:off x="4572000" y="2767912"/>
            <a:ext cx="2736304" cy="2257070"/>
          </a:xfrm>
          <a:prstGeom prst="rect">
            <a:avLst/>
          </a:prstGeom>
          <a:ln>
            <a:noFill/>
          </a:ln>
        </p:spPr>
      </p:pic>
      <p:sp>
        <p:nvSpPr>
          <p:cNvPr id="49" name="CustomShape 2"/>
          <p:cNvSpPr/>
          <p:nvPr/>
        </p:nvSpPr>
        <p:spPr>
          <a:xfrm>
            <a:off x="3439572" y="735785"/>
            <a:ext cx="5500200" cy="228492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spcBef>
                <a:spcPts val="601"/>
              </a:spcBef>
              <a:spcAft>
                <a:spcPts val="601"/>
              </a:spcAft>
            </a:pPr>
            <a:r>
              <a:rPr lang="fr-FR" sz="3200" b="1" spc="-1" dirty="0">
                <a:solidFill>
                  <a:srgbClr val="2D2E83"/>
                </a:solidFill>
                <a:latin typeface="Century Gothic"/>
              </a:rPr>
              <a:t>Le dispositif de Prescription d’Exercice Physique pour la Santé : PEPS</a:t>
            </a:r>
            <a:endParaRPr lang="fr-FR" sz="3200" spc="-1" dirty="0">
              <a:solidFill>
                <a:srgbClr val="2D2E83"/>
              </a:solidFill>
              <a:latin typeface="Arial"/>
            </a:endParaRPr>
          </a:p>
        </p:txBody>
      </p:sp>
      <p:pic>
        <p:nvPicPr>
          <p:cNvPr id="7" name="Image 6">
            <a:extLst>
              <a:ext uri="{FF2B5EF4-FFF2-40B4-BE49-F238E27FC236}">
                <a16:creationId xmlns="" xmlns:a16="http://schemas.microsoft.com/office/drawing/2014/main" id="{A83F9128-1E7D-4A78-B3DD-889F06BF3D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4697" y="-1"/>
            <a:ext cx="9649072" cy="8504792"/>
          </a:xfrm>
          <a:prstGeom prst="rect">
            <a:avLst/>
          </a:prstGeom>
        </p:spPr>
      </p:pic>
      <p:pic>
        <p:nvPicPr>
          <p:cNvPr id="8" name="Image 7">
            <a:extLst>
              <a:ext uri="{FF2B5EF4-FFF2-40B4-BE49-F238E27FC236}">
                <a16:creationId xmlns="" xmlns:a16="http://schemas.microsoft.com/office/drawing/2014/main" id="{87DD0579-F179-4FF6-ADE0-834C99C488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0146" y="330049"/>
            <a:ext cx="1559843" cy="1995499"/>
          </a:xfrm>
          <a:prstGeom prst="rect">
            <a:avLst/>
          </a:prstGeom>
        </p:spPr>
      </p:pic>
      <p:pic>
        <p:nvPicPr>
          <p:cNvPr id="9" name="Image 8">
            <a:extLst>
              <a:ext uri="{FF2B5EF4-FFF2-40B4-BE49-F238E27FC236}">
                <a16:creationId xmlns="" xmlns:a16="http://schemas.microsoft.com/office/drawing/2014/main" id="{2AA576D4-2323-4777-AC9A-A48EF6DBC9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2118" y="330049"/>
            <a:ext cx="4283968" cy="551741"/>
          </a:xfrm>
          <a:prstGeom prst="rect">
            <a:avLst/>
          </a:prstGeom>
        </p:spPr>
      </p:pic>
      <p:grpSp>
        <p:nvGrpSpPr>
          <p:cNvPr id="10" name="Groupe 9">
            <a:extLst>
              <a:ext uri="{FF2B5EF4-FFF2-40B4-BE49-F238E27FC236}">
                <a16:creationId xmlns="" xmlns:a16="http://schemas.microsoft.com/office/drawing/2014/main" id="{8476F34F-B2EC-4CC6-9FCF-FA6FE6EB34F9}"/>
              </a:ext>
            </a:extLst>
          </p:cNvPr>
          <p:cNvGrpSpPr/>
          <p:nvPr/>
        </p:nvGrpSpPr>
        <p:grpSpPr>
          <a:xfrm>
            <a:off x="3439572" y="6136832"/>
            <a:ext cx="3868732" cy="699641"/>
            <a:chOff x="3439572" y="6136832"/>
            <a:chExt cx="3868732" cy="699641"/>
          </a:xfrm>
        </p:grpSpPr>
        <p:pic>
          <p:nvPicPr>
            <p:cNvPr id="11" name="Picture 2">
              <a:extLst>
                <a:ext uri="{FF2B5EF4-FFF2-40B4-BE49-F238E27FC236}">
                  <a16:creationId xmlns="" xmlns:a16="http://schemas.microsoft.com/office/drawing/2014/main" id="{355BD971-3291-4D13-95AE-5556FD2607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a:extLst>
                <a:ext uri="{FF2B5EF4-FFF2-40B4-BE49-F238E27FC236}">
                  <a16:creationId xmlns="" xmlns:a16="http://schemas.microsoft.com/office/drawing/2014/main" id="{674028AA-626D-42FB-A9FD-6A5EBDAA8D42}"/>
                </a:ext>
              </a:extLst>
            </p:cNvPr>
            <p:cNvPicPr/>
            <p:nvPr/>
          </p:nvPicPr>
          <p:blipFill rotWithShape="1">
            <a:blip r:embed="rId8">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sp>
        <p:nvSpPr>
          <p:cNvPr id="15" name="Espace réservé du numéro de diapositive 1">
            <a:extLst>
              <a:ext uri="{FF2B5EF4-FFF2-40B4-BE49-F238E27FC236}">
                <a16:creationId xmlns="" xmlns:a16="http://schemas.microsoft.com/office/drawing/2014/main" id="{68A28201-0E0C-499A-89F7-FA5EF5B62D8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211415-5CF4-40E1-806B-1790CA60369F}" type="slidenum">
              <a:rPr lang="fr-FR" smtClean="0">
                <a:solidFill>
                  <a:prstClr val="black">
                    <a:tint val="75000"/>
                  </a:prstClr>
                </a:solidFill>
                <a:latin typeface="Calibri" panose="020F0502020204030204"/>
              </a:rPr>
              <a:pPr/>
              <a:t>7</a:t>
            </a:fld>
            <a:endParaRPr lang="fr-F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9768017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99827" y="1603525"/>
            <a:ext cx="6149455" cy="4740125"/>
          </a:xfrm>
        </p:spPr>
        <p:txBody>
          <a:bodyPr/>
          <a:lstStyle/>
          <a:p>
            <a:pPr fontAlgn="t">
              <a:lnSpc>
                <a:spcPct val="150000"/>
              </a:lnSpc>
              <a:buFont typeface="Wingdings" panose="05000000000000000000" pitchFamily="2" charset="2"/>
              <a:buChar char="q"/>
            </a:pPr>
            <a:r>
              <a:rPr lang="fr-FR" sz="1800" b="1" dirty="0">
                <a:solidFill>
                  <a:srgbClr val="2D2E83"/>
                </a:solidFill>
                <a:cs typeface="Arial" pitchFamily="34" charset="0"/>
              </a:rPr>
              <a:t> En prévention primaire : </a:t>
            </a:r>
          </a:p>
          <a:p>
            <a:pPr lvl="1" fontAlgn="t">
              <a:lnSpc>
                <a:spcPct val="150000"/>
              </a:lnSpc>
            </a:pPr>
            <a:r>
              <a:rPr lang="fr-FR" sz="1800" dirty="0">
                <a:solidFill>
                  <a:srgbClr val="2D2E83"/>
                </a:solidFill>
                <a:cs typeface="Arial" pitchFamily="34" charset="0"/>
              </a:rPr>
              <a:t>Pour toutes les personnes inactives et/ou sédentaires</a:t>
            </a:r>
          </a:p>
          <a:p>
            <a:pPr fontAlgn="t">
              <a:lnSpc>
                <a:spcPct val="150000"/>
              </a:lnSpc>
              <a:buFont typeface="Wingdings" panose="05000000000000000000" pitchFamily="2" charset="2"/>
              <a:buChar char="q"/>
            </a:pPr>
            <a:endParaRPr lang="fr-FR" sz="1800" b="1" dirty="0">
              <a:solidFill>
                <a:srgbClr val="2D2E83"/>
              </a:solidFill>
              <a:cs typeface="Arial" pitchFamily="34" charset="0"/>
            </a:endParaRPr>
          </a:p>
          <a:p>
            <a:pPr fontAlgn="t">
              <a:lnSpc>
                <a:spcPct val="150000"/>
              </a:lnSpc>
              <a:buFont typeface="Wingdings" panose="05000000000000000000" pitchFamily="2" charset="2"/>
              <a:buChar char="q"/>
            </a:pPr>
            <a:r>
              <a:rPr lang="fr-FR" sz="1800" b="1" dirty="0">
                <a:solidFill>
                  <a:srgbClr val="2D2E83"/>
                </a:solidFill>
                <a:cs typeface="Arial" pitchFamily="34" charset="0"/>
              </a:rPr>
              <a:t> En prévention secondaire / tertiaire :</a:t>
            </a:r>
          </a:p>
          <a:p>
            <a:pPr lvl="1" fontAlgn="t">
              <a:lnSpc>
                <a:spcPct val="150000"/>
              </a:lnSpc>
            </a:pPr>
            <a:r>
              <a:rPr lang="fr-FR" sz="1800" dirty="0">
                <a:solidFill>
                  <a:srgbClr val="2D2E83"/>
                </a:solidFill>
                <a:cs typeface="Arial" pitchFamily="34" charset="0"/>
              </a:rPr>
              <a:t>Tout patient porteur de pathologie chronique (en Affection de Longue Durée ou non) et/ou sédentaire pour lequel la pratique d’une activité physique et/ou sportive peut améliorer l'état de santé et/ou la qualité de vie</a:t>
            </a:r>
          </a:p>
          <a:p>
            <a:endParaRPr lang="fr-FR" dirty="0"/>
          </a:p>
        </p:txBody>
      </p:sp>
      <p:pic>
        <p:nvPicPr>
          <p:cNvPr id="18434" name="Picture 2" descr="https://cdn.website-editor.net/87adb5d432604acf9d75892ac38f6cc2/dms3rep/multi/mobile/AdobeStock_205702362-5a74b418.jpeg"/>
          <p:cNvPicPr>
            <a:picLocks noChangeAspect="1" noChangeArrowheads="1"/>
          </p:cNvPicPr>
          <p:nvPr/>
        </p:nvPicPr>
        <p:blipFill>
          <a:blip r:embed="rId3" cstate="print"/>
          <a:srcRect/>
          <a:stretch>
            <a:fillRect/>
          </a:stretch>
        </p:blipFill>
        <p:spPr bwMode="auto">
          <a:xfrm>
            <a:off x="6953250" y="447722"/>
            <a:ext cx="1897096" cy="1265719"/>
          </a:xfrm>
          <a:prstGeom prst="rect">
            <a:avLst/>
          </a:prstGeom>
          <a:noFill/>
        </p:spPr>
      </p:pic>
      <p:sp>
        <p:nvSpPr>
          <p:cNvPr id="8" name="TextShape 1">
            <a:extLst>
              <a:ext uri="{FF2B5EF4-FFF2-40B4-BE49-F238E27FC236}">
                <a16:creationId xmlns="" xmlns:a16="http://schemas.microsoft.com/office/drawing/2014/main" id="{40BE81EF-2201-4895-89DA-362F2A36F358}"/>
              </a:ext>
            </a:extLst>
          </p:cNvPr>
          <p:cNvSpPr txBox="1"/>
          <p:nvPr/>
        </p:nvSpPr>
        <p:spPr>
          <a:xfrm>
            <a:off x="2190750" y="123090"/>
            <a:ext cx="6771810" cy="1142640"/>
          </a:xfrm>
          <a:prstGeom prst="rect">
            <a:avLst/>
          </a:prstGeom>
          <a:noFill/>
          <a:ln>
            <a:noFill/>
          </a:ln>
        </p:spPr>
        <p:txBody>
          <a:bodyPr anchor="ctr"/>
          <a:lstStyle/>
          <a:p>
            <a:pPr algn="ctr">
              <a:lnSpc>
                <a:spcPct val="100000"/>
              </a:lnSpc>
            </a:pPr>
            <a:r>
              <a:rPr lang="fr-FR" sz="3600" b="1" strike="noStrike" spc="-1" dirty="0">
                <a:solidFill>
                  <a:srgbClr val="E6007E"/>
                </a:solidFill>
                <a:latin typeface="Calibri"/>
              </a:rPr>
              <a:t>Public</a:t>
            </a:r>
            <a:endParaRPr lang="fr-FR" sz="3600" b="0" strike="noStrike" spc="-1" dirty="0">
              <a:solidFill>
                <a:srgbClr val="E6007E"/>
              </a:solidFill>
              <a:latin typeface="Calibri"/>
            </a:endParaRPr>
          </a:p>
        </p:txBody>
      </p:sp>
      <p:sp>
        <p:nvSpPr>
          <p:cNvPr id="6" name="Espace réservé du numéro de diapositive 1">
            <a:extLst>
              <a:ext uri="{FF2B5EF4-FFF2-40B4-BE49-F238E27FC236}">
                <a16:creationId xmlns="" xmlns:a16="http://schemas.microsoft.com/office/drawing/2014/main" id="{8DC82AA4-64BD-4393-B61D-F896BA6DD5C3}"/>
              </a:ext>
            </a:extLst>
          </p:cNvPr>
          <p:cNvSpPr>
            <a:spLocks noGrp="1"/>
          </p:cNvSpPr>
          <p:nvPr>
            <p:ph type="sldNum" sz="quarter" idx="12"/>
          </p:nvPr>
        </p:nvSpPr>
        <p:spPr>
          <a:xfrm>
            <a:off x="6553200" y="6356350"/>
            <a:ext cx="2133600" cy="365125"/>
          </a:xfrm>
        </p:spPr>
        <p:txBody>
          <a:bodyPr/>
          <a:lstStyle/>
          <a:p>
            <a:fld id="{22211415-5CF4-40E1-806B-1790CA60369F}" type="slidenum">
              <a:rPr lang="fr-FR" smtClean="0"/>
              <a:t>8</a:t>
            </a:fld>
            <a:endParaRPr lang="fr-FR" dirty="0"/>
          </a:p>
        </p:txBody>
      </p:sp>
      <p:pic>
        <p:nvPicPr>
          <p:cNvPr id="7" name="Image 6">
            <a:extLst>
              <a:ext uri="{FF2B5EF4-FFF2-40B4-BE49-F238E27FC236}">
                <a16:creationId xmlns="" xmlns:a16="http://schemas.microsoft.com/office/drawing/2014/main" id="{C1C211BA-D30B-4C25-BB31-11A2DDC503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4697" y="-11726"/>
            <a:ext cx="9649072" cy="8504792"/>
          </a:xfrm>
          <a:prstGeom prst="rect">
            <a:avLst/>
          </a:prstGeom>
        </p:spPr>
      </p:pic>
      <p:grpSp>
        <p:nvGrpSpPr>
          <p:cNvPr id="9" name="Groupe 8">
            <a:extLst>
              <a:ext uri="{FF2B5EF4-FFF2-40B4-BE49-F238E27FC236}">
                <a16:creationId xmlns="" xmlns:a16="http://schemas.microsoft.com/office/drawing/2014/main" id="{BE148814-CFF6-44D4-A683-06F14167653C}"/>
              </a:ext>
            </a:extLst>
          </p:cNvPr>
          <p:cNvGrpSpPr/>
          <p:nvPr/>
        </p:nvGrpSpPr>
        <p:grpSpPr>
          <a:xfrm>
            <a:off x="3439572" y="6136832"/>
            <a:ext cx="3868732" cy="699641"/>
            <a:chOff x="3439572" y="6136832"/>
            <a:chExt cx="3868732" cy="699641"/>
          </a:xfrm>
        </p:grpSpPr>
        <p:pic>
          <p:nvPicPr>
            <p:cNvPr id="10" name="Picture 2">
              <a:extLst>
                <a:ext uri="{FF2B5EF4-FFF2-40B4-BE49-F238E27FC236}">
                  <a16:creationId xmlns="" xmlns:a16="http://schemas.microsoft.com/office/drawing/2014/main" id="{539CFF67-6076-4881-A35D-C8BFFE05B2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a:extLst>
                <a:ext uri="{FF2B5EF4-FFF2-40B4-BE49-F238E27FC236}">
                  <a16:creationId xmlns="" xmlns:a16="http://schemas.microsoft.com/office/drawing/2014/main" id="{68BD8869-8399-4658-8B6E-8D23CA66FEC6}"/>
                </a:ext>
              </a:extLst>
            </p:cNvPr>
            <p:cNvPicPr/>
            <p:nvPr/>
          </p:nvPicPr>
          <p:blipFill rotWithShape="1">
            <a:blip r:embed="rId6">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1">
            <a:extLst>
              <a:ext uri="{FF2B5EF4-FFF2-40B4-BE49-F238E27FC236}">
                <a16:creationId xmlns="" xmlns:a16="http://schemas.microsoft.com/office/drawing/2014/main" id="{9D8D5E65-5007-42B3-BFCB-D91E34D15A1A}"/>
              </a:ext>
            </a:extLst>
          </p:cNvPr>
          <p:cNvSpPr txBox="1"/>
          <p:nvPr/>
        </p:nvSpPr>
        <p:spPr>
          <a:xfrm>
            <a:off x="2095501" y="-14540"/>
            <a:ext cx="6959824" cy="1142640"/>
          </a:xfrm>
          <a:prstGeom prst="rect">
            <a:avLst/>
          </a:prstGeom>
          <a:noFill/>
          <a:ln>
            <a:noFill/>
          </a:ln>
        </p:spPr>
        <p:txBody>
          <a:bodyPr anchor="ctr"/>
          <a:lstStyle/>
          <a:p>
            <a:pPr algn="ctr">
              <a:lnSpc>
                <a:spcPct val="100000"/>
              </a:lnSpc>
            </a:pPr>
            <a:r>
              <a:rPr lang="fr-FR" sz="3600" b="1" spc="-1" dirty="0">
                <a:solidFill>
                  <a:srgbClr val="E6007E"/>
                </a:solidFill>
                <a:latin typeface="Calibri"/>
              </a:rPr>
              <a:t>Organisation du dispositif PEPS</a:t>
            </a:r>
            <a:endParaRPr lang="fr-FR" sz="3600" b="0" strike="noStrike" spc="-1" dirty="0">
              <a:solidFill>
                <a:srgbClr val="E6007E"/>
              </a:solidFill>
              <a:latin typeface="Calibri"/>
            </a:endParaRPr>
          </a:p>
        </p:txBody>
      </p:sp>
      <p:sp>
        <p:nvSpPr>
          <p:cNvPr id="6" name="Espace réservé du numéro de diapositive 1">
            <a:extLst>
              <a:ext uri="{FF2B5EF4-FFF2-40B4-BE49-F238E27FC236}">
                <a16:creationId xmlns="" xmlns:a16="http://schemas.microsoft.com/office/drawing/2014/main" id="{2B9B4B3C-283B-4964-8428-4D2542E71869}"/>
              </a:ext>
            </a:extLst>
          </p:cNvPr>
          <p:cNvSpPr>
            <a:spLocks noGrp="1"/>
          </p:cNvSpPr>
          <p:nvPr>
            <p:ph type="sldNum" sz="quarter" idx="12"/>
          </p:nvPr>
        </p:nvSpPr>
        <p:spPr>
          <a:xfrm>
            <a:off x="6553200" y="6356350"/>
            <a:ext cx="2133600" cy="365125"/>
          </a:xfrm>
        </p:spPr>
        <p:txBody>
          <a:bodyPr/>
          <a:lstStyle/>
          <a:p>
            <a:fld id="{22211415-5CF4-40E1-806B-1790CA60369F}" type="slidenum">
              <a:rPr lang="fr-FR" smtClean="0"/>
              <a:t>9</a:t>
            </a:fld>
            <a:endParaRPr lang="fr-FR" dirty="0"/>
          </a:p>
        </p:txBody>
      </p:sp>
      <p:pic>
        <p:nvPicPr>
          <p:cNvPr id="8" name="Image 7">
            <a:extLst>
              <a:ext uri="{FF2B5EF4-FFF2-40B4-BE49-F238E27FC236}">
                <a16:creationId xmlns="" xmlns:a16="http://schemas.microsoft.com/office/drawing/2014/main" id="{AD97912C-A75F-44AC-B387-A7FB71A039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697" y="-1"/>
            <a:ext cx="9649072" cy="8504792"/>
          </a:xfrm>
          <a:prstGeom prst="rect">
            <a:avLst/>
          </a:prstGeom>
        </p:spPr>
      </p:pic>
      <p:grpSp>
        <p:nvGrpSpPr>
          <p:cNvPr id="9" name="Groupe 8">
            <a:extLst>
              <a:ext uri="{FF2B5EF4-FFF2-40B4-BE49-F238E27FC236}">
                <a16:creationId xmlns="" xmlns:a16="http://schemas.microsoft.com/office/drawing/2014/main" id="{D9BBBD46-1977-44CC-BFD8-CF861F3D4948}"/>
              </a:ext>
            </a:extLst>
          </p:cNvPr>
          <p:cNvGrpSpPr/>
          <p:nvPr/>
        </p:nvGrpSpPr>
        <p:grpSpPr>
          <a:xfrm>
            <a:off x="3439572" y="6136832"/>
            <a:ext cx="3868732" cy="699641"/>
            <a:chOff x="3439572" y="6136832"/>
            <a:chExt cx="3868732" cy="699641"/>
          </a:xfrm>
        </p:grpSpPr>
        <p:pic>
          <p:nvPicPr>
            <p:cNvPr id="10" name="Picture 2">
              <a:extLst>
                <a:ext uri="{FF2B5EF4-FFF2-40B4-BE49-F238E27FC236}">
                  <a16:creationId xmlns="" xmlns:a16="http://schemas.microsoft.com/office/drawing/2014/main" id="{0D782A45-BB75-46C5-A57F-5024B0262E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572" y="6198723"/>
              <a:ext cx="707251" cy="5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a:extLst>
                <a:ext uri="{FF2B5EF4-FFF2-40B4-BE49-F238E27FC236}">
                  <a16:creationId xmlns="" xmlns:a16="http://schemas.microsoft.com/office/drawing/2014/main" id="{FA6F278F-15BC-4D7A-99B3-26E20C299CFE}"/>
                </a:ext>
              </a:extLst>
            </p:cNvPr>
            <p:cNvPicPr/>
            <p:nvPr/>
          </p:nvPicPr>
          <p:blipFill rotWithShape="1">
            <a:blip r:embed="rId5">
              <a:extLst>
                <a:ext uri="{28A0092B-C50C-407E-A947-70E740481C1C}">
                  <a14:useLocalDpi xmlns:a14="http://schemas.microsoft.com/office/drawing/2010/main" val="0"/>
                </a:ext>
              </a:extLst>
            </a:blip>
            <a:srcRect r="18155"/>
            <a:stretch/>
          </p:blipFill>
          <p:spPr bwMode="auto">
            <a:xfrm>
              <a:off x="4139952" y="6136832"/>
              <a:ext cx="3168352" cy="699641"/>
            </a:xfrm>
            <a:prstGeom prst="rect">
              <a:avLst/>
            </a:prstGeom>
            <a:ln>
              <a:noFill/>
            </a:ln>
            <a:extLst>
              <a:ext uri="{53640926-AAD7-44D8-BBD7-CCE9431645EC}">
                <a14:shadowObscured xmlns:a14="http://schemas.microsoft.com/office/drawing/2010/main"/>
              </a:ext>
            </a:extLst>
          </p:spPr>
        </p:pic>
      </p:grpSp>
      <p:pic>
        <p:nvPicPr>
          <p:cNvPr id="3" name="Image 2">
            <a:extLst>
              <a:ext uri="{FF2B5EF4-FFF2-40B4-BE49-F238E27FC236}">
                <a16:creationId xmlns="" xmlns:a16="http://schemas.microsoft.com/office/drawing/2014/main" id="{0564EB4F-569B-488D-87A4-4D8BBD0424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286" y="1060947"/>
            <a:ext cx="4992588" cy="4736105"/>
          </a:xfrm>
          <a:prstGeom prst="rect">
            <a:avLst/>
          </a:prstGeom>
        </p:spPr>
      </p:pic>
    </p:spTree>
    <p:extLst>
      <p:ext uri="{BB962C8B-B14F-4D97-AF65-F5344CB8AC3E}">
        <p14:creationId xmlns:p14="http://schemas.microsoft.com/office/powerpoint/2010/main" val="3649218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2660</TotalTime>
  <Words>1391</Words>
  <Application>Microsoft Office PowerPoint</Application>
  <PresentationFormat>Affichage à l'écran (4:3)</PresentationFormat>
  <Paragraphs>241</Paragraphs>
  <Slides>25</Slides>
  <Notes>18</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25</vt:i4>
      </vt:variant>
    </vt:vector>
  </HeadingPairs>
  <TitlesOfParts>
    <vt:vector size="36" baseType="lpstr">
      <vt:lpstr>Microsoft YaHei</vt:lpstr>
      <vt:lpstr>Arial</vt:lpstr>
      <vt:lpstr>Calibri</vt:lpstr>
      <vt:lpstr>Calibri Light</vt:lpstr>
      <vt:lpstr>Century Gothic</vt:lpstr>
      <vt:lpstr>DejaVu Sans</vt:lpstr>
      <vt:lpstr>Segoe UI</vt:lpstr>
      <vt:lpstr>Times New Roman</vt:lpstr>
      <vt:lpstr>Wingdings</vt:lpstr>
      <vt:lpstr>Office Theme</vt:lpstr>
      <vt:lpstr>Thème Office</vt:lpstr>
      <vt:lpstr>Présentation PowerPoint</vt:lpstr>
      <vt:lpstr>La Stratégie SSBE NA </vt:lpstr>
      <vt:lpstr>Plan Socle : 3 axes stratégiques</vt:lpstr>
      <vt:lpstr>Une gouvernance Sport Santé à 2 niveaux</vt:lpstr>
      <vt:lpstr>L’instance territoriale de coordination SSBE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Stratégie Régionale SSBE</dc:title>
  <dc:creator>cdoms 33</dc:creator>
  <cp:lastModifiedBy>Elodie De La Grange</cp:lastModifiedBy>
  <cp:revision>324</cp:revision>
  <dcterms:created xsi:type="dcterms:W3CDTF">2019-09-24T08:11:17Z</dcterms:created>
  <dcterms:modified xsi:type="dcterms:W3CDTF">2021-05-06T14:26:47Z</dcterms:modified>
</cp:coreProperties>
</file>